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media/image11.jpg" ContentType="image/jpg"/>
  <Override PartName="/ppt/media/image14.jpg" ContentType="image/jpg"/>
  <Override PartName="/ppt/media/image16.jpg" ContentType="image/jpg"/>
  <Override PartName="/ppt/media/image18.jpg" ContentType="image/jpg"/>
  <Override PartName="/ppt/media/image20.jpg" ContentType="image/jpg"/>
  <Override PartName="/ppt/media/image22.jpg" ContentType="image/jpg"/>
  <Override PartName="/ppt/media/image24.jpg" ContentType="image/jpg"/>
  <Override PartName="/ppt/media/image26.jpg" ContentType="image/jpg"/>
  <Override PartName="/ppt/media/image28.jpg" ContentType="image/jpg"/>
  <Override PartName="/ppt/media/image30.jpg" ContentType="image/jpg"/>
  <Override PartName="/ppt/media/image32.jpg" ContentType="image/jpg"/>
  <Override PartName="/ppt/media/image41.jpg" ContentType="image/jpg"/>
  <Override PartName="/ppt/notesSlides/notesSlide1.xml" ContentType="application/vnd.openxmlformats-officedocument.presentationml.notesSlide+xml"/>
  <Override PartName="/ppt/media/image50.jpg" ContentType="image/jpg"/>
  <Override PartName="/ppt/media/image70.jpg" ContentType="image/jpg"/>
  <Override PartName="/ppt/media/image71.jpg" ContentType="image/jpg"/>
  <Override PartName="/ppt/media/image72.jpg" ContentType="image/jpg"/>
  <Override PartName="/ppt/media/image73.jpg" ContentType="image/jpg"/>
  <Override PartName="/ppt/media/image76.jpg" ContentType="image/jpg"/>
  <Override PartName="/ppt/media/image79.jpg" ContentType="image/jpg"/>
  <Override PartName="/ppt/notesSlides/notesSlide2.xml" ContentType="application/vnd.openxmlformats-officedocument.presentationml.notesSlide+xml"/>
  <Override PartName="/ppt/media/image81.jpg" ContentType="image/jpg"/>
  <Override PartName="/ppt/notesSlides/notesSlide3.xml" ContentType="application/vnd.openxmlformats-officedocument.presentationml.notesSlide+xml"/>
  <Override PartName="/ppt/media/image84.jpg" ContentType="image/jpg"/>
  <Override PartName="/ppt/media/image87.jpg" ContentType="image/jpg"/>
  <Override PartName="/ppt/media/image88.jpg" ContentType="image/jpg"/>
  <Override PartName="/ppt/media/image89.jpg" ContentType="image/jpg"/>
  <Override PartName="/ppt/media/image92.jpg" ContentType="image/jpg"/>
  <Override PartName="/ppt/media/image93.jpg" ContentType="image/jpg"/>
  <Override PartName="/ppt/media/image94.jpg" ContentType="image/jpg"/>
  <Override PartName="/ppt/media/image95.jpg" ContentType="image/jpg"/>
  <Override PartName="/ppt/media/image96.jpg" ContentType="image/jpg"/>
  <Override PartName="/ppt/media/image98.jpg" ContentType="image/jpg"/>
  <Override PartName="/ppt/media/image99.jpg" ContentType="image/jpg"/>
  <Override PartName="/ppt/media/image101.jpg" ContentType="image/jpg"/>
  <Override PartName="/ppt/media/image103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72" r:id="rId2"/>
    <p:sldMasterId id="2147483678" r:id="rId3"/>
    <p:sldMasterId id="2147483684" r:id="rId4"/>
    <p:sldMasterId id="2147483690" r:id="rId5"/>
    <p:sldMasterId id="2147483756" r:id="rId6"/>
  </p:sldMasterIdLst>
  <p:notesMasterIdLst>
    <p:notesMasterId r:id="rId33"/>
  </p:notesMasterIdLst>
  <p:sldIdLst>
    <p:sldId id="373" r:id="rId7"/>
    <p:sldId id="267" r:id="rId8"/>
    <p:sldId id="268" r:id="rId9"/>
    <p:sldId id="273" r:id="rId10"/>
    <p:sldId id="275" r:id="rId11"/>
    <p:sldId id="276" r:id="rId12"/>
    <p:sldId id="359" r:id="rId13"/>
    <p:sldId id="278" r:id="rId14"/>
    <p:sldId id="279" r:id="rId15"/>
    <p:sldId id="282" r:id="rId16"/>
    <p:sldId id="283" r:id="rId17"/>
    <p:sldId id="360" r:id="rId18"/>
    <p:sldId id="295" r:id="rId19"/>
    <p:sldId id="296" r:id="rId20"/>
    <p:sldId id="363" r:id="rId21"/>
    <p:sldId id="298" r:id="rId22"/>
    <p:sldId id="364" r:id="rId23"/>
    <p:sldId id="301" r:id="rId24"/>
    <p:sldId id="366" r:id="rId25"/>
    <p:sldId id="368" r:id="rId26"/>
    <p:sldId id="370" r:id="rId27"/>
    <p:sldId id="327" r:id="rId28"/>
    <p:sldId id="372" r:id="rId29"/>
    <p:sldId id="337" r:id="rId30"/>
    <p:sldId id="338" r:id="rId31"/>
    <p:sldId id="355" r:id="rId3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114" d="100"/>
          <a:sy n="114" d="100"/>
        </p:scale>
        <p:origin x="152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A2BD1-1358-461E-884F-077BD01BEFB4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CC3C2-205B-4F04-9C83-E4429C52F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865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EF7DA-4851-45B3-8B81-F8225BA6826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379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CC3C2-205B-4F04-9C83-E4429C52F21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08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CC3C2-205B-4F04-9C83-E4429C52F21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80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6375" y="2126003"/>
            <a:ext cx="777893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2780" y="3840503"/>
            <a:ext cx="64061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8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3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6375" y="2125995"/>
            <a:ext cx="777893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2771" y="3840495"/>
            <a:ext cx="64061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325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474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584" y="1577350"/>
            <a:ext cx="39809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3118" y="1577350"/>
            <a:ext cx="39809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76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95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98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6375" y="2125991"/>
            <a:ext cx="777893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2766" y="3840491"/>
            <a:ext cx="64061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650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40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584" y="1577350"/>
            <a:ext cx="39809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3118" y="1577350"/>
            <a:ext cx="39809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50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05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688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176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6375" y="2125986"/>
            <a:ext cx="777893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2760" y="3840486"/>
            <a:ext cx="64061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544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20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584" y="1577346"/>
            <a:ext cx="39809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3118" y="1577346"/>
            <a:ext cx="39809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154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88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338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1569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691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7170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726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584" y="1577350"/>
            <a:ext cx="39809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3118" y="1577350"/>
            <a:ext cx="39809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881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7966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467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2832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126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7202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1154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77155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911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87112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84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6756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399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9542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8679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577350"/>
            <a:ext cx="39776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50"/>
            <a:ext cx="39776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80666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968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9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6375" y="2126001"/>
            <a:ext cx="777893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2778" y="3840501"/>
            <a:ext cx="64061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3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4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584" y="1577350"/>
            <a:ext cx="39809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3118" y="1577350"/>
            <a:ext cx="39809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25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65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584" y="274343"/>
            <a:ext cx="82365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584" y="1577350"/>
            <a:ext cx="82365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1575" y="6377963"/>
            <a:ext cx="29285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612" y="6377963"/>
            <a:ext cx="21048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9241" y="6377963"/>
            <a:ext cx="21048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er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27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584" y="274341"/>
            <a:ext cx="82365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584" y="1577350"/>
            <a:ext cx="82365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1575" y="6377961"/>
            <a:ext cx="29285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609" y="6377961"/>
            <a:ext cx="21048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9238" y="6377961"/>
            <a:ext cx="21048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er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57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584" y="274335"/>
            <a:ext cx="82365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584" y="1577350"/>
            <a:ext cx="82365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1575" y="6377955"/>
            <a:ext cx="29285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602" y="6377955"/>
            <a:ext cx="21048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9231" y="6377955"/>
            <a:ext cx="21048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er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9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584" y="274331"/>
            <a:ext cx="82365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584" y="1577350"/>
            <a:ext cx="82365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1575" y="6377951"/>
            <a:ext cx="29285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597" y="6377951"/>
            <a:ext cx="21048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9226" y="6377951"/>
            <a:ext cx="21048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er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584" y="274326"/>
            <a:ext cx="82365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584" y="1577346"/>
            <a:ext cx="82365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1575" y="6377946"/>
            <a:ext cx="29285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591" y="6377946"/>
            <a:ext cx="21048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9220" y="6377946"/>
            <a:ext cx="21048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er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1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ru-RU" kern="0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75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8.jpg"/><Relationship Id="rId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png"/><Relationship Id="rId18" Type="http://schemas.openxmlformats.org/officeDocument/2006/relationships/image" Target="../media/image26.jpg"/><Relationship Id="rId3" Type="http://schemas.openxmlformats.org/officeDocument/2006/relationships/image" Target="../media/image11.jp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jp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10.png"/><Relationship Id="rId16" Type="http://schemas.openxmlformats.org/officeDocument/2006/relationships/image" Target="../media/image24.jpg"/><Relationship Id="rId20" Type="http://schemas.openxmlformats.org/officeDocument/2006/relationships/image" Target="../media/image28.jp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4.jpg"/><Relationship Id="rId11" Type="http://schemas.openxmlformats.org/officeDocument/2006/relationships/image" Target="../media/image19.png"/><Relationship Id="rId24" Type="http://schemas.openxmlformats.org/officeDocument/2006/relationships/image" Target="../media/image32.jp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jp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g"/><Relationship Id="rId22" Type="http://schemas.openxmlformats.org/officeDocument/2006/relationships/image" Target="../media/image3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AA39C-9876-1DE2-B367-4A3689145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6516" y="1676400"/>
            <a:ext cx="6816351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Формы организации учебной деятельности обучающихся на уроках русского языка в ходе подготовки к ВПР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088CFD-9FB8-BC38-7356-5B61053BE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4777380"/>
            <a:ext cx="3970867" cy="1775820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Галкина Елена Петровна, </a:t>
            </a:r>
          </a:p>
          <a:p>
            <a:pPr algn="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учитель русского языка </a:t>
            </a:r>
          </a:p>
          <a:p>
            <a:pPr algn="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 литературы ВКК</a:t>
            </a:r>
          </a:p>
          <a:p>
            <a:pPr algn="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МБОУ СОШ №14</a:t>
            </a:r>
          </a:p>
        </p:txBody>
      </p:sp>
    </p:spTree>
    <p:extLst>
      <p:ext uri="{BB962C8B-B14F-4D97-AF65-F5344CB8AC3E}">
        <p14:creationId xmlns:p14="http://schemas.microsoft.com/office/powerpoint/2010/main" val="671248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" y="182879"/>
            <a:ext cx="7886809" cy="7406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806" y="203403"/>
            <a:ext cx="759521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70C0"/>
                </a:solidFill>
              </a:rPr>
              <a:t>Выявление</a:t>
            </a:r>
            <a:r>
              <a:rPr sz="2400" spc="-10" dirty="0">
                <a:solidFill>
                  <a:srgbClr val="0070C0"/>
                </a:solidFill>
              </a:rPr>
              <a:t> </a:t>
            </a:r>
            <a:r>
              <a:rPr sz="2400" spc="-5" dirty="0">
                <a:solidFill>
                  <a:srgbClr val="0070C0"/>
                </a:solidFill>
              </a:rPr>
              <a:t>особенностей</a:t>
            </a:r>
            <a:r>
              <a:rPr sz="2400" spc="-40" dirty="0">
                <a:solidFill>
                  <a:srgbClr val="0070C0"/>
                </a:solidFill>
              </a:rPr>
              <a:t> </a:t>
            </a:r>
            <a:r>
              <a:rPr sz="2400" spc="-10" dirty="0">
                <a:solidFill>
                  <a:srgbClr val="0070C0"/>
                </a:solidFill>
              </a:rPr>
              <a:t>языковых</a:t>
            </a:r>
            <a:r>
              <a:rPr sz="2400" spc="15" dirty="0">
                <a:solidFill>
                  <a:srgbClr val="0070C0"/>
                </a:solidFill>
              </a:rPr>
              <a:t> </a:t>
            </a:r>
            <a:r>
              <a:rPr sz="2400" dirty="0">
                <a:solidFill>
                  <a:srgbClr val="0070C0"/>
                </a:solidFill>
              </a:rPr>
              <a:t>разборов:</a:t>
            </a:r>
            <a:r>
              <a:rPr sz="2400" spc="-40" dirty="0">
                <a:solidFill>
                  <a:srgbClr val="0070C0"/>
                </a:solidFill>
              </a:rPr>
              <a:t> </a:t>
            </a:r>
            <a:r>
              <a:rPr sz="2400" spc="15" dirty="0">
                <a:solidFill>
                  <a:srgbClr val="0070C0"/>
                </a:solidFill>
              </a:rPr>
              <a:t>5</a:t>
            </a:r>
            <a:r>
              <a:rPr lang="ru-RU" sz="2400" spc="15" dirty="0">
                <a:solidFill>
                  <a:srgbClr val="0070C0"/>
                </a:solidFill>
              </a:rPr>
              <a:t> класс</a:t>
            </a:r>
            <a:r>
              <a:rPr sz="2400" spc="-5" dirty="0">
                <a:solidFill>
                  <a:srgbClr val="000000"/>
                </a:solidFill>
              </a:rPr>
              <a:t>.</a:t>
            </a:r>
            <a:endParaRPr sz="2400" dirty="0"/>
          </a:p>
        </p:txBody>
      </p:sp>
      <p:grpSp>
        <p:nvGrpSpPr>
          <p:cNvPr id="4" name="object 4"/>
          <p:cNvGrpSpPr/>
          <p:nvPr/>
        </p:nvGrpSpPr>
        <p:grpSpPr>
          <a:xfrm>
            <a:off x="213360" y="636397"/>
            <a:ext cx="7573008" cy="1840230"/>
            <a:chOff x="213359" y="636397"/>
            <a:chExt cx="7573009" cy="1840230"/>
          </a:xfrm>
        </p:grpSpPr>
        <p:sp>
          <p:nvSpPr>
            <p:cNvPr id="5" name="object 5"/>
            <p:cNvSpPr/>
            <p:nvPr/>
          </p:nvSpPr>
          <p:spPr>
            <a:xfrm>
              <a:off x="928027" y="636396"/>
              <a:ext cx="6858634" cy="1840230"/>
            </a:xfrm>
            <a:custGeom>
              <a:avLst/>
              <a:gdLst/>
              <a:ahLst/>
              <a:cxnLst/>
              <a:rect l="l" t="t" r="r" b="b"/>
              <a:pathLst>
                <a:path w="6858634" h="1840230">
                  <a:moveTo>
                    <a:pt x="6858216" y="1125601"/>
                  </a:moveTo>
                  <a:lnTo>
                    <a:pt x="6773888" y="1035050"/>
                  </a:lnTo>
                  <a:lnTo>
                    <a:pt x="6768554" y="1029208"/>
                  </a:lnTo>
                  <a:lnTo>
                    <a:pt x="6759410" y="1028954"/>
                  </a:lnTo>
                  <a:lnTo>
                    <a:pt x="6753695" y="1034288"/>
                  </a:lnTo>
                  <a:lnTo>
                    <a:pt x="6747853" y="1039622"/>
                  </a:lnTo>
                  <a:lnTo>
                    <a:pt x="6747599" y="1048766"/>
                  </a:lnTo>
                  <a:lnTo>
                    <a:pt x="6784594" y="1088478"/>
                  </a:lnTo>
                  <a:lnTo>
                    <a:pt x="3180042" y="254"/>
                  </a:lnTo>
                  <a:lnTo>
                    <a:pt x="3175901" y="13919"/>
                  </a:lnTo>
                  <a:lnTo>
                    <a:pt x="3172930" y="0"/>
                  </a:lnTo>
                  <a:lnTo>
                    <a:pt x="76352" y="665937"/>
                  </a:lnTo>
                  <a:lnTo>
                    <a:pt x="116484" y="629285"/>
                  </a:lnTo>
                  <a:lnTo>
                    <a:pt x="116890" y="620268"/>
                  </a:lnTo>
                  <a:lnTo>
                    <a:pt x="106248" y="608584"/>
                  </a:lnTo>
                  <a:lnTo>
                    <a:pt x="97218" y="608203"/>
                  </a:lnTo>
                  <a:lnTo>
                    <a:pt x="0" y="696976"/>
                  </a:lnTo>
                  <a:lnTo>
                    <a:pt x="125107" y="737870"/>
                  </a:lnTo>
                  <a:lnTo>
                    <a:pt x="133172" y="733806"/>
                  </a:lnTo>
                  <a:lnTo>
                    <a:pt x="138087" y="718820"/>
                  </a:lnTo>
                  <a:lnTo>
                    <a:pt x="133985" y="710692"/>
                  </a:lnTo>
                  <a:lnTo>
                    <a:pt x="116395" y="704977"/>
                  </a:lnTo>
                  <a:lnTo>
                    <a:pt x="82410" y="693864"/>
                  </a:lnTo>
                  <a:lnTo>
                    <a:pt x="3153880" y="33197"/>
                  </a:lnTo>
                  <a:lnTo>
                    <a:pt x="2585770" y="1615821"/>
                  </a:lnTo>
                  <a:lnTo>
                    <a:pt x="2577300" y="1570228"/>
                  </a:lnTo>
                  <a:lnTo>
                    <a:pt x="2575903" y="1562481"/>
                  </a:lnTo>
                  <a:lnTo>
                    <a:pt x="2568410" y="1557401"/>
                  </a:lnTo>
                  <a:lnTo>
                    <a:pt x="2560663" y="1558798"/>
                  </a:lnTo>
                  <a:lnTo>
                    <a:pt x="2552916" y="1560322"/>
                  </a:lnTo>
                  <a:lnTo>
                    <a:pt x="2547836" y="1567688"/>
                  </a:lnTo>
                  <a:lnTo>
                    <a:pt x="2549233" y="1575435"/>
                  </a:lnTo>
                  <a:lnTo>
                    <a:pt x="2571839" y="1697101"/>
                  </a:lnTo>
                  <a:lnTo>
                    <a:pt x="2597861" y="1675257"/>
                  </a:lnTo>
                  <a:lnTo>
                    <a:pt x="2672677" y="1612519"/>
                  </a:lnTo>
                  <a:lnTo>
                    <a:pt x="2673439" y="1603502"/>
                  </a:lnTo>
                  <a:lnTo>
                    <a:pt x="2668359" y="1597533"/>
                  </a:lnTo>
                  <a:lnTo>
                    <a:pt x="2663279" y="1591437"/>
                  </a:lnTo>
                  <a:lnTo>
                    <a:pt x="2654262" y="1590675"/>
                  </a:lnTo>
                  <a:lnTo>
                    <a:pt x="2648293" y="1595755"/>
                  </a:lnTo>
                  <a:lnTo>
                    <a:pt x="2612631" y="1625650"/>
                  </a:lnTo>
                  <a:lnTo>
                    <a:pt x="3180727" y="42697"/>
                  </a:lnTo>
                  <a:lnTo>
                    <a:pt x="4581499" y="1785670"/>
                  </a:lnTo>
                  <a:lnTo>
                    <a:pt x="4530814" y="1766316"/>
                  </a:lnTo>
                  <a:lnTo>
                    <a:pt x="4522559" y="1769999"/>
                  </a:lnTo>
                  <a:lnTo>
                    <a:pt x="4516971" y="1784731"/>
                  </a:lnTo>
                  <a:lnTo>
                    <a:pt x="4520654" y="1792986"/>
                  </a:lnTo>
                  <a:lnTo>
                    <a:pt x="4528134" y="1795830"/>
                  </a:lnTo>
                  <a:lnTo>
                    <a:pt x="4643590" y="1839976"/>
                  </a:lnTo>
                  <a:lnTo>
                    <a:pt x="4641608" y="1826895"/>
                  </a:lnTo>
                  <a:lnTo>
                    <a:pt x="4625175" y="1717675"/>
                  </a:lnTo>
                  <a:lnTo>
                    <a:pt x="4624032" y="1709801"/>
                  </a:lnTo>
                  <a:lnTo>
                    <a:pt x="4616793" y="1704467"/>
                  </a:lnTo>
                  <a:lnTo>
                    <a:pt x="4601172" y="1706753"/>
                  </a:lnTo>
                  <a:lnTo>
                    <a:pt x="4595838" y="1714119"/>
                  </a:lnTo>
                  <a:lnTo>
                    <a:pt x="4596981" y="1721866"/>
                  </a:lnTo>
                  <a:lnTo>
                    <a:pt x="4603864" y="1767789"/>
                  </a:lnTo>
                  <a:lnTo>
                    <a:pt x="3215894" y="40881"/>
                  </a:lnTo>
                  <a:lnTo>
                    <a:pt x="6776402" y="1115796"/>
                  </a:lnTo>
                  <a:lnTo>
                    <a:pt x="6723469" y="1128395"/>
                  </a:lnTo>
                  <a:lnTo>
                    <a:pt x="6718770" y="1136142"/>
                  </a:lnTo>
                  <a:lnTo>
                    <a:pt x="6720675" y="1143889"/>
                  </a:lnTo>
                  <a:lnTo>
                    <a:pt x="6722453" y="1151509"/>
                  </a:lnTo>
                  <a:lnTo>
                    <a:pt x="6730200" y="1156208"/>
                  </a:lnTo>
                  <a:lnTo>
                    <a:pt x="6835407" y="1131062"/>
                  </a:lnTo>
                  <a:lnTo>
                    <a:pt x="6858216" y="1125601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455" y="1368552"/>
              <a:ext cx="1844039" cy="5364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359" y="1386840"/>
              <a:ext cx="1844039" cy="43281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85724" y="1412748"/>
              <a:ext cx="1715135" cy="408940"/>
            </a:xfrm>
            <a:custGeom>
              <a:avLst/>
              <a:gdLst/>
              <a:ahLst/>
              <a:cxnLst/>
              <a:rect l="l" t="t" r="r" b="b"/>
              <a:pathLst>
                <a:path w="1715135" h="408939">
                  <a:moveTo>
                    <a:pt x="1646453" y="0"/>
                  </a:moveTo>
                  <a:lnTo>
                    <a:pt x="68097" y="0"/>
                  </a:lnTo>
                  <a:lnTo>
                    <a:pt x="41592" y="5349"/>
                  </a:lnTo>
                  <a:lnTo>
                    <a:pt x="19946" y="19938"/>
                  </a:lnTo>
                  <a:lnTo>
                    <a:pt x="5352" y="41576"/>
                  </a:lnTo>
                  <a:lnTo>
                    <a:pt x="0" y="68072"/>
                  </a:lnTo>
                  <a:lnTo>
                    <a:pt x="0" y="340487"/>
                  </a:lnTo>
                  <a:lnTo>
                    <a:pt x="5352" y="367055"/>
                  </a:lnTo>
                  <a:lnTo>
                    <a:pt x="19946" y="388731"/>
                  </a:lnTo>
                  <a:lnTo>
                    <a:pt x="41592" y="403334"/>
                  </a:lnTo>
                  <a:lnTo>
                    <a:pt x="68097" y="408686"/>
                  </a:lnTo>
                  <a:lnTo>
                    <a:pt x="1646453" y="408686"/>
                  </a:lnTo>
                  <a:lnTo>
                    <a:pt x="1672948" y="403334"/>
                  </a:lnTo>
                  <a:lnTo>
                    <a:pt x="1694586" y="388731"/>
                  </a:lnTo>
                  <a:lnTo>
                    <a:pt x="1709175" y="367055"/>
                  </a:lnTo>
                  <a:lnTo>
                    <a:pt x="1714525" y="340487"/>
                  </a:lnTo>
                  <a:lnTo>
                    <a:pt x="1714525" y="68072"/>
                  </a:lnTo>
                  <a:lnTo>
                    <a:pt x="1709175" y="41576"/>
                  </a:lnTo>
                  <a:lnTo>
                    <a:pt x="1694586" y="19938"/>
                  </a:lnTo>
                  <a:lnTo>
                    <a:pt x="1672948" y="5349"/>
                  </a:lnTo>
                  <a:lnTo>
                    <a:pt x="1646453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5724" y="1412748"/>
              <a:ext cx="1715135" cy="408940"/>
            </a:xfrm>
            <a:custGeom>
              <a:avLst/>
              <a:gdLst/>
              <a:ahLst/>
              <a:cxnLst/>
              <a:rect l="l" t="t" r="r" b="b"/>
              <a:pathLst>
                <a:path w="1715135" h="408939">
                  <a:moveTo>
                    <a:pt x="0" y="68072"/>
                  </a:moveTo>
                  <a:lnTo>
                    <a:pt x="5352" y="41576"/>
                  </a:lnTo>
                  <a:lnTo>
                    <a:pt x="19946" y="19938"/>
                  </a:lnTo>
                  <a:lnTo>
                    <a:pt x="41592" y="5349"/>
                  </a:lnTo>
                  <a:lnTo>
                    <a:pt x="68097" y="0"/>
                  </a:lnTo>
                  <a:lnTo>
                    <a:pt x="1646453" y="0"/>
                  </a:lnTo>
                  <a:lnTo>
                    <a:pt x="1672948" y="5349"/>
                  </a:lnTo>
                  <a:lnTo>
                    <a:pt x="1694586" y="19938"/>
                  </a:lnTo>
                  <a:lnTo>
                    <a:pt x="1709175" y="41576"/>
                  </a:lnTo>
                  <a:lnTo>
                    <a:pt x="1714525" y="68072"/>
                  </a:lnTo>
                  <a:lnTo>
                    <a:pt x="1714525" y="340487"/>
                  </a:lnTo>
                  <a:lnTo>
                    <a:pt x="1709175" y="367055"/>
                  </a:lnTo>
                  <a:lnTo>
                    <a:pt x="1694586" y="388731"/>
                  </a:lnTo>
                  <a:lnTo>
                    <a:pt x="1672948" y="403334"/>
                  </a:lnTo>
                  <a:lnTo>
                    <a:pt x="1646453" y="408686"/>
                  </a:lnTo>
                  <a:lnTo>
                    <a:pt x="68097" y="408686"/>
                  </a:lnTo>
                  <a:lnTo>
                    <a:pt x="41592" y="403334"/>
                  </a:lnTo>
                  <a:lnTo>
                    <a:pt x="19946" y="388731"/>
                  </a:lnTo>
                  <a:lnTo>
                    <a:pt x="5352" y="367055"/>
                  </a:lnTo>
                  <a:lnTo>
                    <a:pt x="0" y="340487"/>
                  </a:lnTo>
                  <a:lnTo>
                    <a:pt x="0" y="6807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4457" y="1451231"/>
            <a:ext cx="14497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800" b="1" spc="-5" dirty="0" err="1">
                <a:solidFill>
                  <a:srgbClr val="FFFFFF"/>
                </a:solidFill>
                <a:latin typeface="Calibri"/>
                <a:cs typeface="Calibri"/>
              </a:rPr>
              <a:t>онетический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849880" y="2377439"/>
            <a:ext cx="2219326" cy="707390"/>
            <a:chOff x="2849879" y="2377439"/>
            <a:chExt cx="2219325" cy="70739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49879" y="2377439"/>
              <a:ext cx="2218944" cy="7071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95599" y="2420111"/>
              <a:ext cx="2167128" cy="56692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915792" y="2420873"/>
              <a:ext cx="2088514" cy="579120"/>
            </a:xfrm>
            <a:custGeom>
              <a:avLst/>
              <a:gdLst/>
              <a:ahLst/>
              <a:cxnLst/>
              <a:rect l="l" t="t" r="r" b="b"/>
              <a:pathLst>
                <a:path w="2088514" h="579119">
                  <a:moveTo>
                    <a:pt x="1991741" y="0"/>
                  </a:moveTo>
                  <a:lnTo>
                    <a:pt x="96519" y="0"/>
                  </a:lnTo>
                  <a:lnTo>
                    <a:pt x="58935" y="7580"/>
                  </a:lnTo>
                  <a:lnTo>
                    <a:pt x="28257" y="28257"/>
                  </a:lnTo>
                  <a:lnTo>
                    <a:pt x="7580" y="58935"/>
                  </a:lnTo>
                  <a:lnTo>
                    <a:pt x="0" y="96520"/>
                  </a:lnTo>
                  <a:lnTo>
                    <a:pt x="0" y="482473"/>
                  </a:lnTo>
                  <a:lnTo>
                    <a:pt x="7580" y="519983"/>
                  </a:lnTo>
                  <a:lnTo>
                    <a:pt x="28257" y="550624"/>
                  </a:lnTo>
                  <a:lnTo>
                    <a:pt x="58935" y="571287"/>
                  </a:lnTo>
                  <a:lnTo>
                    <a:pt x="96519" y="578865"/>
                  </a:lnTo>
                  <a:lnTo>
                    <a:pt x="1991741" y="578865"/>
                  </a:lnTo>
                  <a:lnTo>
                    <a:pt x="2029325" y="571287"/>
                  </a:lnTo>
                  <a:lnTo>
                    <a:pt x="2060003" y="550624"/>
                  </a:lnTo>
                  <a:lnTo>
                    <a:pt x="2080680" y="519983"/>
                  </a:lnTo>
                  <a:lnTo>
                    <a:pt x="2088260" y="482473"/>
                  </a:lnTo>
                  <a:lnTo>
                    <a:pt x="2088260" y="96520"/>
                  </a:lnTo>
                  <a:lnTo>
                    <a:pt x="2080680" y="58935"/>
                  </a:lnTo>
                  <a:lnTo>
                    <a:pt x="2060003" y="28257"/>
                  </a:lnTo>
                  <a:lnTo>
                    <a:pt x="2029325" y="7580"/>
                  </a:lnTo>
                  <a:lnTo>
                    <a:pt x="1991741" y="0"/>
                  </a:lnTo>
                  <a:close/>
                </a:path>
              </a:pathLst>
            </a:custGeom>
            <a:solidFill>
              <a:srgbClr val="E6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15792" y="2420873"/>
              <a:ext cx="2088514" cy="579120"/>
            </a:xfrm>
            <a:custGeom>
              <a:avLst/>
              <a:gdLst/>
              <a:ahLst/>
              <a:cxnLst/>
              <a:rect l="l" t="t" r="r" b="b"/>
              <a:pathLst>
                <a:path w="2088514" h="579119">
                  <a:moveTo>
                    <a:pt x="0" y="96520"/>
                  </a:moveTo>
                  <a:lnTo>
                    <a:pt x="7580" y="58935"/>
                  </a:lnTo>
                  <a:lnTo>
                    <a:pt x="28257" y="28257"/>
                  </a:lnTo>
                  <a:lnTo>
                    <a:pt x="58935" y="7580"/>
                  </a:lnTo>
                  <a:lnTo>
                    <a:pt x="96519" y="0"/>
                  </a:lnTo>
                  <a:lnTo>
                    <a:pt x="1991741" y="0"/>
                  </a:lnTo>
                  <a:lnTo>
                    <a:pt x="2029325" y="7580"/>
                  </a:lnTo>
                  <a:lnTo>
                    <a:pt x="2060003" y="28257"/>
                  </a:lnTo>
                  <a:lnTo>
                    <a:pt x="2080680" y="58935"/>
                  </a:lnTo>
                  <a:lnTo>
                    <a:pt x="2088260" y="96520"/>
                  </a:lnTo>
                  <a:lnTo>
                    <a:pt x="2088260" y="482473"/>
                  </a:lnTo>
                  <a:lnTo>
                    <a:pt x="2080680" y="519983"/>
                  </a:lnTo>
                  <a:lnTo>
                    <a:pt x="2060003" y="550624"/>
                  </a:lnTo>
                  <a:lnTo>
                    <a:pt x="2029325" y="571287"/>
                  </a:lnTo>
                  <a:lnTo>
                    <a:pt x="1991741" y="578865"/>
                  </a:lnTo>
                  <a:lnTo>
                    <a:pt x="96519" y="578865"/>
                  </a:lnTo>
                  <a:lnTo>
                    <a:pt x="58935" y="571287"/>
                  </a:lnTo>
                  <a:lnTo>
                    <a:pt x="28257" y="550624"/>
                  </a:lnTo>
                  <a:lnTo>
                    <a:pt x="7580" y="519983"/>
                  </a:lnTo>
                  <a:lnTo>
                    <a:pt x="0" y="482473"/>
                  </a:lnTo>
                  <a:lnTo>
                    <a:pt x="0" y="9652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036571" y="2474237"/>
            <a:ext cx="1847850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lang="ru-RU" sz="1400" b="1" spc="-10" dirty="0">
                <a:solidFill>
                  <a:srgbClr val="001F5F"/>
                </a:solidFill>
                <a:latin typeface="Calibri"/>
                <a:cs typeface="Calibri"/>
              </a:rPr>
              <a:t>м</a:t>
            </a:r>
            <a:r>
              <a:rPr sz="1400" b="1" spc="-10" dirty="0" err="1">
                <a:solidFill>
                  <a:srgbClr val="001F5F"/>
                </a:solidFill>
                <a:latin typeface="Calibri"/>
                <a:cs typeface="Calibri"/>
              </a:rPr>
              <a:t>орфемный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928615" y="2596895"/>
            <a:ext cx="2280285" cy="539750"/>
            <a:chOff x="4928615" y="2596895"/>
            <a:chExt cx="2280285" cy="539750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34711" y="2596895"/>
              <a:ext cx="2273808" cy="53949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28615" y="2615183"/>
              <a:ext cx="2243328" cy="43281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000624" y="2643123"/>
              <a:ext cx="2143125" cy="408940"/>
            </a:xfrm>
            <a:custGeom>
              <a:avLst/>
              <a:gdLst/>
              <a:ahLst/>
              <a:cxnLst/>
              <a:rect l="l" t="t" r="r" b="b"/>
              <a:pathLst>
                <a:path w="2143125" h="408939">
                  <a:moveTo>
                    <a:pt x="2075052" y="0"/>
                  </a:moveTo>
                  <a:lnTo>
                    <a:pt x="68072" y="0"/>
                  </a:lnTo>
                  <a:lnTo>
                    <a:pt x="41576" y="5369"/>
                  </a:lnTo>
                  <a:lnTo>
                    <a:pt x="19938" y="20002"/>
                  </a:lnTo>
                  <a:lnTo>
                    <a:pt x="5349" y="41683"/>
                  </a:lnTo>
                  <a:lnTo>
                    <a:pt x="0" y="68199"/>
                  </a:lnTo>
                  <a:lnTo>
                    <a:pt x="0" y="340613"/>
                  </a:lnTo>
                  <a:lnTo>
                    <a:pt x="5349" y="367109"/>
                  </a:lnTo>
                  <a:lnTo>
                    <a:pt x="19938" y="388747"/>
                  </a:lnTo>
                  <a:lnTo>
                    <a:pt x="41576" y="403336"/>
                  </a:lnTo>
                  <a:lnTo>
                    <a:pt x="68072" y="408686"/>
                  </a:lnTo>
                  <a:lnTo>
                    <a:pt x="2075052" y="408686"/>
                  </a:lnTo>
                  <a:lnTo>
                    <a:pt x="2101548" y="403336"/>
                  </a:lnTo>
                  <a:lnTo>
                    <a:pt x="2123186" y="388747"/>
                  </a:lnTo>
                  <a:lnTo>
                    <a:pt x="2137775" y="367109"/>
                  </a:lnTo>
                  <a:lnTo>
                    <a:pt x="2143125" y="340613"/>
                  </a:lnTo>
                  <a:lnTo>
                    <a:pt x="2143125" y="68199"/>
                  </a:lnTo>
                  <a:lnTo>
                    <a:pt x="2137775" y="41683"/>
                  </a:lnTo>
                  <a:lnTo>
                    <a:pt x="2123186" y="20002"/>
                  </a:lnTo>
                  <a:lnTo>
                    <a:pt x="2101548" y="5369"/>
                  </a:lnTo>
                  <a:lnTo>
                    <a:pt x="2075052" y="0"/>
                  </a:lnTo>
                  <a:close/>
                </a:path>
              </a:pathLst>
            </a:custGeom>
            <a:solidFill>
              <a:srgbClr val="3085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00624" y="2643123"/>
              <a:ext cx="2143125" cy="408940"/>
            </a:xfrm>
            <a:custGeom>
              <a:avLst/>
              <a:gdLst/>
              <a:ahLst/>
              <a:cxnLst/>
              <a:rect l="l" t="t" r="r" b="b"/>
              <a:pathLst>
                <a:path w="2143125" h="408939">
                  <a:moveTo>
                    <a:pt x="0" y="68199"/>
                  </a:moveTo>
                  <a:lnTo>
                    <a:pt x="5349" y="41683"/>
                  </a:lnTo>
                  <a:lnTo>
                    <a:pt x="19938" y="20002"/>
                  </a:lnTo>
                  <a:lnTo>
                    <a:pt x="41576" y="5369"/>
                  </a:lnTo>
                  <a:lnTo>
                    <a:pt x="68072" y="0"/>
                  </a:lnTo>
                  <a:lnTo>
                    <a:pt x="2075052" y="0"/>
                  </a:lnTo>
                  <a:lnTo>
                    <a:pt x="2101548" y="5369"/>
                  </a:lnTo>
                  <a:lnTo>
                    <a:pt x="2123186" y="20002"/>
                  </a:lnTo>
                  <a:lnTo>
                    <a:pt x="2137775" y="41683"/>
                  </a:lnTo>
                  <a:lnTo>
                    <a:pt x="2143125" y="68199"/>
                  </a:lnTo>
                  <a:lnTo>
                    <a:pt x="2143125" y="340613"/>
                  </a:lnTo>
                  <a:lnTo>
                    <a:pt x="2137775" y="367109"/>
                  </a:lnTo>
                  <a:lnTo>
                    <a:pt x="2123186" y="388747"/>
                  </a:lnTo>
                  <a:lnTo>
                    <a:pt x="2101548" y="403336"/>
                  </a:lnTo>
                  <a:lnTo>
                    <a:pt x="2075052" y="408686"/>
                  </a:lnTo>
                  <a:lnTo>
                    <a:pt x="68072" y="408686"/>
                  </a:lnTo>
                  <a:lnTo>
                    <a:pt x="41576" y="403336"/>
                  </a:lnTo>
                  <a:lnTo>
                    <a:pt x="19938" y="388747"/>
                  </a:lnTo>
                  <a:lnTo>
                    <a:pt x="5349" y="367109"/>
                  </a:lnTo>
                  <a:lnTo>
                    <a:pt x="0" y="340613"/>
                  </a:lnTo>
                  <a:lnTo>
                    <a:pt x="0" y="68199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100983" y="2682063"/>
            <a:ext cx="184975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морфологический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951003" y="2040659"/>
            <a:ext cx="2105025" cy="512445"/>
            <a:chOff x="6950974" y="2040635"/>
            <a:chExt cx="2105025" cy="512445"/>
          </a:xfrm>
        </p:grpSpPr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50974" y="2040635"/>
              <a:ext cx="2104627" cy="51206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31736" y="2045207"/>
              <a:ext cx="1990344" cy="43281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000875" y="2071623"/>
              <a:ext cx="2000250" cy="408940"/>
            </a:xfrm>
            <a:custGeom>
              <a:avLst/>
              <a:gdLst/>
              <a:ahLst/>
              <a:cxnLst/>
              <a:rect l="l" t="t" r="r" b="b"/>
              <a:pathLst>
                <a:path w="2000250" h="408939">
                  <a:moveTo>
                    <a:pt x="1932177" y="0"/>
                  </a:moveTo>
                  <a:lnTo>
                    <a:pt x="68072" y="0"/>
                  </a:lnTo>
                  <a:lnTo>
                    <a:pt x="41576" y="5369"/>
                  </a:lnTo>
                  <a:lnTo>
                    <a:pt x="19938" y="20002"/>
                  </a:lnTo>
                  <a:lnTo>
                    <a:pt x="5349" y="41683"/>
                  </a:lnTo>
                  <a:lnTo>
                    <a:pt x="0" y="68199"/>
                  </a:lnTo>
                  <a:lnTo>
                    <a:pt x="0" y="340613"/>
                  </a:lnTo>
                  <a:lnTo>
                    <a:pt x="5349" y="367109"/>
                  </a:lnTo>
                  <a:lnTo>
                    <a:pt x="19938" y="388747"/>
                  </a:lnTo>
                  <a:lnTo>
                    <a:pt x="41576" y="403336"/>
                  </a:lnTo>
                  <a:lnTo>
                    <a:pt x="68072" y="408686"/>
                  </a:lnTo>
                  <a:lnTo>
                    <a:pt x="1932177" y="408686"/>
                  </a:lnTo>
                  <a:lnTo>
                    <a:pt x="1958673" y="403336"/>
                  </a:lnTo>
                  <a:lnTo>
                    <a:pt x="1980311" y="388747"/>
                  </a:lnTo>
                  <a:lnTo>
                    <a:pt x="1994900" y="367109"/>
                  </a:lnTo>
                  <a:lnTo>
                    <a:pt x="2000250" y="340613"/>
                  </a:lnTo>
                  <a:lnTo>
                    <a:pt x="2000250" y="68199"/>
                  </a:lnTo>
                  <a:lnTo>
                    <a:pt x="1994900" y="41683"/>
                  </a:lnTo>
                  <a:lnTo>
                    <a:pt x="1980311" y="20002"/>
                  </a:lnTo>
                  <a:lnTo>
                    <a:pt x="1958673" y="5369"/>
                  </a:lnTo>
                  <a:lnTo>
                    <a:pt x="1932177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00875" y="2071623"/>
              <a:ext cx="2000250" cy="408940"/>
            </a:xfrm>
            <a:custGeom>
              <a:avLst/>
              <a:gdLst/>
              <a:ahLst/>
              <a:cxnLst/>
              <a:rect l="l" t="t" r="r" b="b"/>
              <a:pathLst>
                <a:path w="2000250" h="408939">
                  <a:moveTo>
                    <a:pt x="0" y="68199"/>
                  </a:moveTo>
                  <a:lnTo>
                    <a:pt x="5349" y="41683"/>
                  </a:lnTo>
                  <a:lnTo>
                    <a:pt x="19938" y="20002"/>
                  </a:lnTo>
                  <a:lnTo>
                    <a:pt x="41576" y="5369"/>
                  </a:lnTo>
                  <a:lnTo>
                    <a:pt x="68072" y="0"/>
                  </a:lnTo>
                  <a:lnTo>
                    <a:pt x="1932177" y="0"/>
                  </a:lnTo>
                  <a:lnTo>
                    <a:pt x="1958673" y="5369"/>
                  </a:lnTo>
                  <a:lnTo>
                    <a:pt x="1980311" y="20002"/>
                  </a:lnTo>
                  <a:lnTo>
                    <a:pt x="1994900" y="41683"/>
                  </a:lnTo>
                  <a:lnTo>
                    <a:pt x="2000250" y="68199"/>
                  </a:lnTo>
                  <a:lnTo>
                    <a:pt x="2000250" y="340613"/>
                  </a:lnTo>
                  <a:lnTo>
                    <a:pt x="1994900" y="367109"/>
                  </a:lnTo>
                  <a:lnTo>
                    <a:pt x="1980311" y="388747"/>
                  </a:lnTo>
                  <a:lnTo>
                    <a:pt x="1958673" y="403336"/>
                  </a:lnTo>
                  <a:lnTo>
                    <a:pt x="1932177" y="408686"/>
                  </a:lnTo>
                  <a:lnTo>
                    <a:pt x="68072" y="408686"/>
                  </a:lnTo>
                  <a:lnTo>
                    <a:pt x="41576" y="403336"/>
                  </a:lnTo>
                  <a:lnTo>
                    <a:pt x="19938" y="388747"/>
                  </a:lnTo>
                  <a:lnTo>
                    <a:pt x="5349" y="367109"/>
                  </a:lnTo>
                  <a:lnTo>
                    <a:pt x="0" y="340613"/>
                  </a:lnTo>
                  <a:lnTo>
                    <a:pt x="0" y="68199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202806" y="2110485"/>
            <a:ext cx="159575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синтаксический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0584" y="2089402"/>
            <a:ext cx="3104388" cy="4768595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353669" y="2289814"/>
            <a:ext cx="2246630" cy="26096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41910" indent="-344805">
              <a:lnSpc>
                <a:spcPct val="100000"/>
              </a:lnSpc>
              <a:buAutoNum type="arabicParenR"/>
              <a:tabLst>
                <a:tab pos="356870" algn="l"/>
                <a:tab pos="357505" algn="l"/>
              </a:tabLst>
            </a:pPr>
            <a:r>
              <a:rPr sz="1400" b="1" spc="-10" dirty="0" err="1">
                <a:solidFill>
                  <a:srgbClr val="FF0000"/>
                </a:solidFill>
                <a:latin typeface="Calibri"/>
                <a:cs typeface="Calibri"/>
              </a:rPr>
              <a:t>помнить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 err="1">
                <a:latin typeface="Calibri"/>
                <a:cs typeface="Calibri"/>
              </a:rPr>
              <a:t>об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 err="1">
                <a:latin typeface="Calibri"/>
                <a:cs typeface="Calibri"/>
              </a:rPr>
              <a:t>особенностях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 err="1">
                <a:latin typeface="Calibri"/>
                <a:cs typeface="Calibri"/>
              </a:rPr>
              <a:t>слов</a:t>
            </a:r>
            <a:r>
              <a:rPr sz="1400" b="1" spc="-5" dirty="0">
                <a:latin typeface="Calibri"/>
                <a:cs typeface="Calibri"/>
              </a:rPr>
              <a:t> с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 err="1">
                <a:latin typeface="Calibri"/>
                <a:cs typeface="Calibri"/>
              </a:rPr>
              <a:t>буквами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Ъ,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Ь,</a:t>
            </a:r>
            <a:r>
              <a:rPr sz="1400" b="1" spc="-15" dirty="0">
                <a:latin typeface="Calibri"/>
                <a:cs typeface="Calibri"/>
              </a:rPr>
              <a:t> Е,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Ё,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Ю,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Я. </a:t>
            </a:r>
            <a:r>
              <a:rPr sz="1400" b="1" spc="-300" dirty="0">
                <a:latin typeface="Calibri"/>
                <a:cs typeface="Calibri"/>
              </a:rPr>
              <a:t> </a:t>
            </a:r>
            <a:r>
              <a:rPr sz="1400" b="1" i="1" spc="-5" dirty="0" err="1">
                <a:latin typeface="Calibri"/>
                <a:cs typeface="Calibri"/>
              </a:rPr>
              <a:t>Например</a:t>
            </a:r>
            <a:r>
              <a:rPr sz="1400" b="1" i="1" spc="-5" dirty="0">
                <a:latin typeface="Calibri"/>
                <a:cs typeface="Calibri"/>
              </a:rPr>
              <a:t>:</a:t>
            </a:r>
            <a:r>
              <a:rPr sz="1400" b="1" i="1" spc="-25" dirty="0">
                <a:latin typeface="Calibri"/>
                <a:cs typeface="Calibri"/>
              </a:rPr>
              <a:t> </a:t>
            </a:r>
            <a:r>
              <a:rPr sz="1400" b="1" i="1" spc="-15" dirty="0" err="1">
                <a:latin typeface="Calibri"/>
                <a:cs typeface="Calibri"/>
              </a:rPr>
              <a:t>её</a:t>
            </a:r>
            <a:r>
              <a:rPr sz="1400" b="1" i="1" spc="-5" dirty="0">
                <a:latin typeface="Calibri"/>
                <a:cs typeface="Calibri"/>
              </a:rPr>
              <a:t> –</a:t>
            </a:r>
            <a:r>
              <a:rPr sz="1400" b="1" i="1" spc="-25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[</a:t>
            </a:r>
            <a:r>
              <a:rPr sz="1400" b="1" i="1" spc="-5" dirty="0" err="1">
                <a:latin typeface="Calibri"/>
                <a:cs typeface="Calibri"/>
              </a:rPr>
              <a:t>й’эй’о</a:t>
            </a:r>
            <a:r>
              <a:rPr sz="1400" b="1" i="1" spc="-5" dirty="0">
                <a:latin typeface="Calibri"/>
                <a:cs typeface="Calibri"/>
              </a:rPr>
              <a:t>].</a:t>
            </a:r>
          </a:p>
          <a:p>
            <a:pPr marL="356870" marR="8255" indent="-344805">
              <a:lnSpc>
                <a:spcPct val="100000"/>
              </a:lnSpc>
              <a:spcBef>
                <a:spcPts val="90"/>
              </a:spcBef>
              <a:buAutoNum type="arabicParenR"/>
              <a:tabLst>
                <a:tab pos="356870" algn="l"/>
                <a:tab pos="357505" algn="l"/>
              </a:tabLst>
            </a:pPr>
            <a:r>
              <a:rPr lang="ru-RU" sz="1400" b="1" spc="-15" dirty="0">
                <a:solidFill>
                  <a:srgbClr val="FF0000"/>
                </a:solidFill>
                <a:latin typeface="Calibri"/>
                <a:cs typeface="Calibri"/>
              </a:rPr>
              <a:t>Определить</a:t>
            </a:r>
            <a:r>
              <a:rPr lang="ru-RU" sz="1400" b="1" spc="-15" dirty="0">
                <a:latin typeface="Calibri"/>
                <a:cs typeface="Calibri"/>
              </a:rPr>
              <a:t>,</a:t>
            </a:r>
            <a:r>
              <a:rPr lang="ru-RU" sz="1400" b="1" spc="-10" dirty="0">
                <a:latin typeface="Calibri"/>
                <a:cs typeface="Calibri"/>
              </a:rPr>
              <a:t> как </a:t>
            </a:r>
            <a:r>
              <a:rPr lang="ru-RU" sz="1400" b="1" spc="-5" dirty="0">
                <a:latin typeface="Calibri"/>
                <a:cs typeface="Calibri"/>
              </a:rPr>
              <a:t> </a:t>
            </a:r>
            <a:r>
              <a:rPr lang="ru-RU" sz="1400" b="1" spc="-10" dirty="0">
                <a:latin typeface="Calibri"/>
                <a:cs typeface="Calibri"/>
              </a:rPr>
              <a:t>пишется</a:t>
            </a:r>
            <a:r>
              <a:rPr lang="ru-RU" sz="1400" b="1" spc="-40" dirty="0">
                <a:latin typeface="Calibri"/>
                <a:cs typeface="Calibri"/>
              </a:rPr>
              <a:t> </a:t>
            </a:r>
            <a:r>
              <a:rPr lang="ru-RU" sz="1400" b="1" spc="-5" dirty="0">
                <a:latin typeface="Calibri"/>
                <a:cs typeface="Calibri"/>
              </a:rPr>
              <a:t>и</a:t>
            </a:r>
            <a:r>
              <a:rPr lang="ru-RU" sz="1400" b="1" spc="-45" dirty="0">
                <a:latin typeface="Calibri"/>
                <a:cs typeface="Calibri"/>
              </a:rPr>
              <a:t> </a:t>
            </a:r>
            <a:r>
              <a:rPr lang="ru-RU" sz="1400" b="1" spc="-10" dirty="0">
                <a:latin typeface="Calibri"/>
                <a:cs typeface="Calibri"/>
              </a:rPr>
              <a:t>произносится </a:t>
            </a:r>
            <a:r>
              <a:rPr lang="ru-RU" sz="1400" b="1" spc="-300" dirty="0">
                <a:latin typeface="Calibri"/>
                <a:cs typeface="Calibri"/>
              </a:rPr>
              <a:t> </a:t>
            </a:r>
            <a:r>
              <a:rPr lang="ru-RU" sz="1400" b="1" spc="-10" dirty="0">
                <a:latin typeface="Calibri"/>
                <a:cs typeface="Calibri"/>
              </a:rPr>
              <a:t>слово;</a:t>
            </a:r>
          </a:p>
          <a:p>
            <a:pPr marL="356870" marR="5080" indent="-344805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356870" algn="l"/>
                <a:tab pos="357505" algn="l"/>
              </a:tabLst>
            </a:pPr>
            <a:r>
              <a:rPr lang="ru-RU" sz="1400" b="1" spc="-10" dirty="0">
                <a:solidFill>
                  <a:srgbClr val="FF0000"/>
                </a:solidFill>
                <a:latin typeface="Calibri"/>
                <a:cs typeface="Calibri"/>
              </a:rPr>
              <a:t>помнить</a:t>
            </a:r>
            <a:r>
              <a:rPr lang="ru-RU" sz="1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1400" b="1" spc="-5" dirty="0">
                <a:latin typeface="Calibri"/>
                <a:cs typeface="Calibri"/>
              </a:rPr>
              <a:t>о</a:t>
            </a:r>
            <a:r>
              <a:rPr lang="ru-RU" sz="1400" b="1" spc="-15" dirty="0">
                <a:latin typeface="Calibri"/>
                <a:cs typeface="Calibri"/>
              </a:rPr>
              <a:t> </a:t>
            </a:r>
            <a:r>
              <a:rPr lang="ru-RU" sz="1400" b="1" spc="-10" dirty="0">
                <a:latin typeface="Calibri"/>
                <a:cs typeface="Calibri"/>
              </a:rPr>
              <a:t>том,</a:t>
            </a:r>
            <a:r>
              <a:rPr lang="ru-RU" sz="1400" b="1" spc="10" dirty="0">
                <a:latin typeface="Calibri"/>
                <a:cs typeface="Calibri"/>
              </a:rPr>
              <a:t> </a:t>
            </a:r>
            <a:r>
              <a:rPr lang="ru-RU" sz="1400" b="1" spc="-10" dirty="0">
                <a:latin typeface="Calibri"/>
                <a:cs typeface="Calibri"/>
              </a:rPr>
              <a:t>что </a:t>
            </a:r>
            <a:r>
              <a:rPr lang="ru-RU" sz="1400" b="1" spc="-5" dirty="0">
                <a:latin typeface="Calibri"/>
                <a:cs typeface="Calibri"/>
              </a:rPr>
              <a:t> </a:t>
            </a:r>
            <a:r>
              <a:rPr lang="ru-RU" sz="1400" b="1" spc="-10" dirty="0">
                <a:latin typeface="Calibri"/>
                <a:cs typeface="Calibri"/>
              </a:rPr>
              <a:t>произношение</a:t>
            </a:r>
            <a:r>
              <a:rPr lang="ru-RU" sz="1400" b="1" spc="30" dirty="0">
                <a:latin typeface="Calibri"/>
                <a:cs typeface="Calibri"/>
              </a:rPr>
              <a:t> </a:t>
            </a:r>
            <a:r>
              <a:rPr lang="ru-RU" sz="1400" b="1" spc="-20" dirty="0">
                <a:latin typeface="Calibri"/>
                <a:cs typeface="Calibri"/>
              </a:rPr>
              <a:t>может </a:t>
            </a:r>
            <a:r>
              <a:rPr lang="ru-RU" sz="1400" b="1" spc="-15" dirty="0">
                <a:latin typeface="Calibri"/>
                <a:cs typeface="Calibri"/>
              </a:rPr>
              <a:t> </a:t>
            </a:r>
            <a:r>
              <a:rPr lang="ru-RU" sz="1400" b="1" spc="-5" dirty="0">
                <a:latin typeface="Calibri"/>
                <a:cs typeface="Calibri"/>
              </a:rPr>
              <a:t>не совпадать с </a:t>
            </a:r>
            <a:r>
              <a:rPr lang="ru-RU" sz="1400" b="1" dirty="0">
                <a:latin typeface="Calibri"/>
                <a:cs typeface="Calibri"/>
              </a:rPr>
              <a:t> </a:t>
            </a:r>
            <a:r>
              <a:rPr lang="ru-RU" sz="1400" b="1" spc="-10" dirty="0">
                <a:latin typeface="Calibri"/>
                <a:cs typeface="Calibri"/>
              </a:rPr>
              <a:t>написанием.</a:t>
            </a:r>
            <a:r>
              <a:rPr lang="ru-RU" sz="1400" b="1" spc="-65" dirty="0">
                <a:latin typeface="Calibri"/>
                <a:cs typeface="Calibri"/>
              </a:rPr>
              <a:t> </a:t>
            </a:r>
            <a:r>
              <a:rPr lang="ru-RU" sz="1400" b="1" i="1" spc="-5" dirty="0">
                <a:latin typeface="Calibri"/>
                <a:cs typeface="Calibri"/>
              </a:rPr>
              <a:t>Например: </a:t>
            </a:r>
            <a:r>
              <a:rPr lang="ru-RU" sz="1400" b="1" i="1" spc="-300" dirty="0">
                <a:latin typeface="Calibri"/>
                <a:cs typeface="Calibri"/>
              </a:rPr>
              <a:t> </a:t>
            </a:r>
            <a:r>
              <a:rPr lang="ru-RU" sz="1400" b="1" i="1" spc="-5" dirty="0">
                <a:latin typeface="Calibri"/>
                <a:cs typeface="Calibri"/>
              </a:rPr>
              <a:t>всё</a:t>
            </a:r>
            <a:r>
              <a:rPr lang="ru-RU" sz="1400" b="1" i="1" spc="-45" dirty="0">
                <a:latin typeface="Calibri"/>
                <a:cs typeface="Calibri"/>
              </a:rPr>
              <a:t> </a:t>
            </a:r>
            <a:r>
              <a:rPr lang="ru-RU" sz="1400" b="1" i="1" spc="-5" dirty="0">
                <a:latin typeface="Calibri"/>
                <a:cs typeface="Calibri"/>
              </a:rPr>
              <a:t>-</a:t>
            </a:r>
            <a:r>
              <a:rPr lang="ru-RU" sz="1400" b="1" i="1" dirty="0">
                <a:latin typeface="Calibri"/>
                <a:cs typeface="Calibri"/>
              </a:rPr>
              <a:t> </a:t>
            </a:r>
            <a:r>
              <a:rPr lang="ru-RU" sz="1400" b="1" i="1" spc="-5" dirty="0">
                <a:latin typeface="Calibri"/>
                <a:cs typeface="Calibri"/>
              </a:rPr>
              <a:t>[</a:t>
            </a:r>
            <a:r>
              <a:rPr lang="ru-RU" sz="1400" b="1" i="1" spc="-5" dirty="0" err="1">
                <a:latin typeface="Calibri"/>
                <a:cs typeface="Calibri"/>
              </a:rPr>
              <a:t>фс’о</a:t>
            </a:r>
            <a:r>
              <a:rPr lang="ru-RU" sz="1400" b="1" i="1" spc="-5" dirty="0">
                <a:latin typeface="Calibri"/>
                <a:cs typeface="Calibri"/>
              </a:rPr>
              <a:t>];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53669" y="5064637"/>
            <a:ext cx="2172970" cy="10887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90"/>
              </a:spcBef>
              <a:tabLst>
                <a:tab pos="356870" algn="l"/>
              </a:tabLst>
            </a:pPr>
            <a:r>
              <a:rPr sz="1400" b="1" i="1" spc="-10" dirty="0">
                <a:solidFill>
                  <a:srgbClr val="001F5F"/>
                </a:solidFill>
                <a:latin typeface="Calibri"/>
                <a:cs typeface="Calibri"/>
              </a:rPr>
              <a:t>4)	</a:t>
            </a:r>
            <a:r>
              <a:rPr sz="1400" b="1" i="1" spc="-5" dirty="0">
                <a:solidFill>
                  <a:srgbClr val="001F5F"/>
                </a:solidFill>
                <a:latin typeface="Calibri"/>
                <a:cs typeface="Calibri"/>
              </a:rPr>
              <a:t>НАЙТИ </a:t>
            </a:r>
            <a:r>
              <a:rPr sz="1400" b="1" i="1" spc="-10" dirty="0">
                <a:solidFill>
                  <a:srgbClr val="001F5F"/>
                </a:solidFill>
                <a:latin typeface="Calibri"/>
                <a:cs typeface="Calibri"/>
              </a:rPr>
              <a:t>СЛОВА, </a:t>
            </a:r>
            <a:r>
              <a:rPr sz="1400" b="1" i="1" spc="-5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400" b="1" i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i="1" spc="-25" dirty="0">
                <a:solidFill>
                  <a:srgbClr val="001F5F"/>
                </a:solidFill>
                <a:latin typeface="Calibri"/>
                <a:cs typeface="Calibri"/>
              </a:rPr>
              <a:t>КОТ</a:t>
            </a:r>
            <a:r>
              <a:rPr sz="1400" b="1" i="1" spc="-1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i="1" spc="-15" dirty="0">
                <a:solidFill>
                  <a:srgbClr val="001F5F"/>
                </a:solidFill>
                <a:latin typeface="Calibri"/>
                <a:cs typeface="Calibri"/>
              </a:rPr>
              <a:t>РЫ</a:t>
            </a:r>
            <a:r>
              <a:rPr sz="1400" b="1" i="1" spc="-5" dirty="0">
                <a:solidFill>
                  <a:srgbClr val="001F5F"/>
                </a:solidFill>
                <a:latin typeface="Calibri"/>
                <a:cs typeface="Calibri"/>
              </a:rPr>
              <a:t>Х</a:t>
            </a:r>
            <a:r>
              <a:rPr sz="1400" b="1" i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i="1" spc="-25" dirty="0">
                <a:solidFill>
                  <a:srgbClr val="001F5F"/>
                </a:solidFill>
                <a:latin typeface="Calibri"/>
                <a:cs typeface="Calibri"/>
              </a:rPr>
              <a:t>КО</a:t>
            </a:r>
            <a:r>
              <a:rPr sz="1400" b="1" i="1" spc="-20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1400" b="1" i="1" spc="-10" dirty="0">
                <a:solidFill>
                  <a:srgbClr val="001F5F"/>
                </a:solidFill>
                <a:latin typeface="Calibri"/>
                <a:cs typeface="Calibri"/>
              </a:rPr>
              <a:t>ИЧ</a:t>
            </a:r>
            <a:r>
              <a:rPr sz="1400" b="1" i="1" spc="-4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i="1" spc="-5" dirty="0">
                <a:solidFill>
                  <a:srgbClr val="001F5F"/>
                </a:solidFill>
                <a:latin typeface="Calibri"/>
                <a:cs typeface="Calibri"/>
              </a:rPr>
              <a:t>СТ</a:t>
            </a:r>
            <a:r>
              <a:rPr sz="1400" b="1" i="1" spc="5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400" b="1" i="1" spc="-5" dirty="0">
                <a:solidFill>
                  <a:srgbClr val="001F5F"/>
                </a:solidFill>
                <a:latin typeface="Calibri"/>
                <a:cs typeface="Calibri"/>
              </a:rPr>
              <a:t>О  </a:t>
            </a:r>
            <a:r>
              <a:rPr sz="1400" b="1" i="1" spc="-15" dirty="0">
                <a:solidFill>
                  <a:srgbClr val="001F5F"/>
                </a:solidFill>
                <a:latin typeface="Calibri"/>
                <a:cs typeface="Calibri"/>
              </a:rPr>
              <a:t>БУКВ</a:t>
            </a:r>
            <a:r>
              <a:rPr sz="1400" b="1" i="1" spc="2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i="1" spc="-10" dirty="0">
                <a:solidFill>
                  <a:srgbClr val="001F5F"/>
                </a:solidFill>
                <a:latin typeface="Calibri"/>
                <a:cs typeface="Calibri"/>
              </a:rPr>
              <a:t> ЗВУКОВ</a:t>
            </a:r>
            <a:r>
              <a:rPr sz="1400" b="1" i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Calibri"/>
                <a:cs typeface="Calibri"/>
              </a:rPr>
              <a:t>НЕ</a:t>
            </a: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1400" b="1" i="1" spc="-10" dirty="0">
                <a:solidFill>
                  <a:srgbClr val="001F5F"/>
                </a:solidFill>
                <a:latin typeface="Calibri"/>
                <a:cs typeface="Calibri"/>
              </a:rPr>
              <a:t>СОВП</a:t>
            </a:r>
          </a:p>
          <a:p>
            <a:pPr marL="365760">
              <a:lnSpc>
                <a:spcPct val="100000"/>
              </a:lnSpc>
            </a:pPr>
            <a:r>
              <a:rPr sz="1400" b="1" i="1" spc="-1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1400" b="1" i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6</a:t>
            </a:r>
            <a:r>
              <a:rPr sz="1400" b="1" i="1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400" b="1" i="1" u="heavy" spc="-5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кл</a:t>
            </a:r>
            <a:r>
              <a:rPr sz="14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.,</a:t>
            </a:r>
            <a:r>
              <a:rPr sz="1400" b="1" i="1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400" b="1" i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зад.3)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944370" y="3387874"/>
            <a:ext cx="2491738" cy="3470147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3169411" y="3556509"/>
            <a:ext cx="1715770" cy="15196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168275" indent="-344805">
              <a:lnSpc>
                <a:spcPct val="100000"/>
              </a:lnSpc>
              <a:spcBef>
                <a:spcPts val="90"/>
              </a:spcBef>
              <a:buAutoNum type="arabicParenR"/>
              <a:tabLst>
                <a:tab pos="356870" algn="l"/>
                <a:tab pos="357505" algn="l"/>
              </a:tabLst>
            </a:pP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Определить, </a:t>
            </a:r>
            <a:r>
              <a:rPr sz="1400" b="1" spc="-10" dirty="0">
                <a:latin typeface="Calibri"/>
                <a:cs typeface="Calibri"/>
              </a:rPr>
              <a:t>от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какого </a:t>
            </a:r>
            <a:r>
              <a:rPr sz="1400" b="1" spc="-5" dirty="0">
                <a:latin typeface="Calibri"/>
                <a:cs typeface="Calibri"/>
              </a:rPr>
              <a:t>слова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образовано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данное;</a:t>
            </a:r>
            <a:endParaRPr sz="1400" dirty="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buAutoNum type="arabicParenR"/>
              <a:tabLst>
                <a:tab pos="356870" algn="l"/>
                <a:tab pos="357505" algn="l"/>
              </a:tabLst>
            </a:pPr>
            <a:r>
              <a:rPr sz="1400" b="1" spc="-5" dirty="0" err="1">
                <a:solidFill>
                  <a:srgbClr val="FF0000"/>
                </a:solidFill>
                <a:latin typeface="Calibri"/>
                <a:cs typeface="Calibri"/>
              </a:rPr>
              <a:t>разобраться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в</a:t>
            </a:r>
            <a:r>
              <a:rPr lang="ru-RU" sz="1400" b="1" spc="-5" dirty="0">
                <a:latin typeface="Calibri"/>
                <a:cs typeface="Calibri"/>
              </a:rPr>
              <a:t> морфемном составе слова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106923" y="3387852"/>
            <a:ext cx="2395728" cy="1458468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5292089" y="3505912"/>
            <a:ext cx="170815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Знать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и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учитывать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постоянные </a:t>
            </a:r>
            <a:r>
              <a:rPr sz="1400" b="1" spc="-5" dirty="0">
                <a:latin typeface="Calibri"/>
                <a:cs typeface="Calibri"/>
              </a:rPr>
              <a:t>и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непостоянные </a:t>
            </a:r>
            <a:r>
              <a:rPr sz="1400" b="1" spc="-5" dirty="0">
                <a:latin typeface="Calibri"/>
                <a:cs typeface="Calibri"/>
              </a:rPr>
              <a:t> признаки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частей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речи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388352" y="2816351"/>
            <a:ext cx="1755648" cy="2144268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7806971" y="2959355"/>
            <a:ext cx="819785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1557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Знать и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0000"/>
                </a:solidFill>
                <a:latin typeface="Calibri"/>
                <a:cs typeface="Calibri"/>
              </a:rPr>
              <a:t>у</a:t>
            </a: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чи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sz="1400" b="1" spc="-20" dirty="0">
                <a:solidFill>
                  <a:srgbClr val="FF0000"/>
                </a:solidFill>
                <a:latin typeface="Calibri"/>
                <a:cs typeface="Calibri"/>
              </a:rPr>
              <a:t>ы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ват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ь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645400" y="3386455"/>
            <a:ext cx="1141095" cy="10887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latin typeface="Calibri"/>
                <a:cs typeface="Calibri"/>
              </a:rPr>
              <a:t>структуру </a:t>
            </a:r>
            <a:r>
              <a:rPr sz="1400" b="1" spc="-10" dirty="0">
                <a:latin typeface="Calibri"/>
                <a:cs typeface="Calibri"/>
              </a:rPr>
              <a:t> простого, 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о</a:t>
            </a:r>
            <a:r>
              <a:rPr sz="1400" b="1" spc="-15" dirty="0">
                <a:latin typeface="Calibri"/>
                <a:cs typeface="Calibri"/>
              </a:rPr>
              <a:t>с</a:t>
            </a:r>
            <a:r>
              <a:rPr sz="1400" b="1" dirty="0">
                <a:latin typeface="Calibri"/>
                <a:cs typeface="Calibri"/>
              </a:rPr>
              <a:t>л</a:t>
            </a:r>
            <a:r>
              <a:rPr sz="1400" b="1" spc="-40" dirty="0">
                <a:latin typeface="Calibri"/>
                <a:cs typeface="Calibri"/>
              </a:rPr>
              <a:t>о</a:t>
            </a:r>
            <a:r>
              <a:rPr sz="1400" b="1" spc="-5" dirty="0">
                <a:latin typeface="Calibri"/>
                <a:cs typeface="Calibri"/>
              </a:rPr>
              <a:t>ж</a:t>
            </a:r>
            <a:r>
              <a:rPr sz="1400" b="1" dirty="0">
                <a:latin typeface="Calibri"/>
                <a:cs typeface="Calibri"/>
              </a:rPr>
              <a:t>н</a:t>
            </a:r>
            <a:r>
              <a:rPr sz="1400" b="1" spc="-15" dirty="0">
                <a:latin typeface="Calibri"/>
                <a:cs typeface="Calibri"/>
              </a:rPr>
              <a:t>е</a:t>
            </a:r>
            <a:r>
              <a:rPr sz="1400" b="1" dirty="0">
                <a:latin typeface="Calibri"/>
                <a:cs typeface="Calibri"/>
              </a:rPr>
              <a:t>нн</a:t>
            </a:r>
            <a:r>
              <a:rPr sz="1400" b="1" spc="-10" dirty="0">
                <a:latin typeface="Calibri"/>
                <a:cs typeface="Calibri"/>
              </a:rPr>
              <a:t>о</a:t>
            </a:r>
            <a:r>
              <a:rPr sz="1400" b="1" spc="-20" dirty="0">
                <a:latin typeface="Calibri"/>
                <a:cs typeface="Calibri"/>
              </a:rPr>
              <a:t>г</a:t>
            </a:r>
            <a:r>
              <a:rPr sz="1400" b="1" spc="-5" dirty="0">
                <a:latin typeface="Calibri"/>
                <a:cs typeface="Calibri"/>
              </a:rPr>
              <a:t>о  и </a:t>
            </a:r>
            <a:r>
              <a:rPr sz="1400" b="1" spc="-15" dirty="0">
                <a:latin typeface="Calibri"/>
                <a:cs typeface="Calibri"/>
              </a:rPr>
              <a:t>сложного 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предложений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78894" y="608077"/>
            <a:ext cx="7864983" cy="2749803"/>
            <a:chOff x="278891" y="608076"/>
            <a:chExt cx="7864983" cy="2749803"/>
          </a:xfrm>
        </p:grpSpPr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04971" y="608076"/>
              <a:ext cx="1664207" cy="736091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99591" y="1844801"/>
              <a:ext cx="285750" cy="214629"/>
            </a:xfrm>
            <a:custGeom>
              <a:avLst/>
              <a:gdLst/>
              <a:ahLst/>
              <a:cxnLst/>
              <a:rect l="l" t="t" r="r" b="b"/>
              <a:pathLst>
                <a:path w="285750" h="214630">
                  <a:moveTo>
                    <a:pt x="214312" y="0"/>
                  </a:moveTo>
                  <a:lnTo>
                    <a:pt x="71437" y="0"/>
                  </a:lnTo>
                  <a:lnTo>
                    <a:pt x="71437" y="107187"/>
                  </a:lnTo>
                  <a:lnTo>
                    <a:pt x="0" y="107187"/>
                  </a:lnTo>
                  <a:lnTo>
                    <a:pt x="142875" y="214375"/>
                  </a:lnTo>
                  <a:lnTo>
                    <a:pt x="285750" y="107187"/>
                  </a:lnTo>
                  <a:lnTo>
                    <a:pt x="214312" y="107187"/>
                  </a:lnTo>
                  <a:lnTo>
                    <a:pt x="2143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99591" y="1844801"/>
              <a:ext cx="285750" cy="214629"/>
            </a:xfrm>
            <a:custGeom>
              <a:avLst/>
              <a:gdLst/>
              <a:ahLst/>
              <a:cxnLst/>
              <a:rect l="l" t="t" r="r" b="b"/>
              <a:pathLst>
                <a:path w="285750" h="214630">
                  <a:moveTo>
                    <a:pt x="0" y="107187"/>
                  </a:moveTo>
                  <a:lnTo>
                    <a:pt x="71437" y="107187"/>
                  </a:lnTo>
                  <a:lnTo>
                    <a:pt x="71437" y="0"/>
                  </a:lnTo>
                  <a:lnTo>
                    <a:pt x="214312" y="0"/>
                  </a:lnTo>
                  <a:lnTo>
                    <a:pt x="214312" y="107187"/>
                  </a:lnTo>
                  <a:lnTo>
                    <a:pt x="285750" y="107187"/>
                  </a:lnTo>
                  <a:lnTo>
                    <a:pt x="142875" y="214375"/>
                  </a:lnTo>
                  <a:lnTo>
                    <a:pt x="0" y="107187"/>
                  </a:lnTo>
                  <a:close/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851909" y="3068955"/>
              <a:ext cx="285750" cy="214629"/>
            </a:xfrm>
            <a:custGeom>
              <a:avLst/>
              <a:gdLst/>
              <a:ahLst/>
              <a:cxnLst/>
              <a:rect l="l" t="t" r="r" b="b"/>
              <a:pathLst>
                <a:path w="285750" h="214629">
                  <a:moveTo>
                    <a:pt x="214375" y="0"/>
                  </a:moveTo>
                  <a:lnTo>
                    <a:pt x="71500" y="0"/>
                  </a:lnTo>
                  <a:lnTo>
                    <a:pt x="71500" y="107187"/>
                  </a:lnTo>
                  <a:lnTo>
                    <a:pt x="0" y="107187"/>
                  </a:lnTo>
                  <a:lnTo>
                    <a:pt x="142875" y="214375"/>
                  </a:lnTo>
                  <a:lnTo>
                    <a:pt x="285750" y="107187"/>
                  </a:lnTo>
                  <a:lnTo>
                    <a:pt x="214375" y="107187"/>
                  </a:lnTo>
                  <a:lnTo>
                    <a:pt x="214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851909" y="2571749"/>
              <a:ext cx="4291965" cy="786130"/>
            </a:xfrm>
            <a:custGeom>
              <a:avLst/>
              <a:gdLst/>
              <a:ahLst/>
              <a:cxnLst/>
              <a:rect l="l" t="t" r="r" b="b"/>
              <a:pathLst>
                <a:path w="4291965" h="786129">
                  <a:moveTo>
                    <a:pt x="0" y="604392"/>
                  </a:moveTo>
                  <a:lnTo>
                    <a:pt x="71500" y="604392"/>
                  </a:lnTo>
                  <a:lnTo>
                    <a:pt x="71500" y="497204"/>
                  </a:lnTo>
                  <a:lnTo>
                    <a:pt x="214375" y="497204"/>
                  </a:lnTo>
                  <a:lnTo>
                    <a:pt x="214375" y="604392"/>
                  </a:lnTo>
                  <a:lnTo>
                    <a:pt x="285750" y="604392"/>
                  </a:lnTo>
                  <a:lnTo>
                    <a:pt x="142875" y="711580"/>
                  </a:lnTo>
                  <a:lnTo>
                    <a:pt x="0" y="604392"/>
                  </a:lnTo>
                  <a:close/>
                </a:path>
                <a:path w="4291965" h="786129">
                  <a:moveTo>
                    <a:pt x="2005964" y="678688"/>
                  </a:moveTo>
                  <a:lnTo>
                    <a:pt x="2077465" y="678688"/>
                  </a:lnTo>
                  <a:lnTo>
                    <a:pt x="2077465" y="571500"/>
                  </a:lnTo>
                  <a:lnTo>
                    <a:pt x="2220341" y="571500"/>
                  </a:lnTo>
                  <a:lnTo>
                    <a:pt x="2220341" y="678688"/>
                  </a:lnTo>
                  <a:lnTo>
                    <a:pt x="2291715" y="678688"/>
                  </a:lnTo>
                  <a:lnTo>
                    <a:pt x="2148840" y="785749"/>
                  </a:lnTo>
                  <a:lnTo>
                    <a:pt x="2005964" y="678688"/>
                  </a:lnTo>
                  <a:close/>
                </a:path>
                <a:path w="4291965" h="786129">
                  <a:moveTo>
                    <a:pt x="4006215" y="107187"/>
                  </a:moveTo>
                  <a:lnTo>
                    <a:pt x="4077716" y="107187"/>
                  </a:lnTo>
                  <a:lnTo>
                    <a:pt x="4077716" y="0"/>
                  </a:lnTo>
                  <a:lnTo>
                    <a:pt x="4220591" y="0"/>
                  </a:lnTo>
                  <a:lnTo>
                    <a:pt x="4220591" y="107187"/>
                  </a:lnTo>
                  <a:lnTo>
                    <a:pt x="4291965" y="107187"/>
                  </a:lnTo>
                  <a:lnTo>
                    <a:pt x="4149090" y="214249"/>
                  </a:lnTo>
                  <a:lnTo>
                    <a:pt x="4006215" y="107187"/>
                  </a:lnTo>
                  <a:close/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8891" y="914400"/>
              <a:ext cx="909827" cy="781812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5359145" y="4889069"/>
            <a:ext cx="214350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10" dirty="0">
                <a:solidFill>
                  <a:srgbClr val="FF0000"/>
                </a:solidFill>
                <a:latin typeface="Calibri"/>
                <a:cs typeface="Calibri"/>
              </a:rPr>
              <a:t>- </a:t>
            </a:r>
            <a:r>
              <a:rPr sz="1800" b="1" spc="-10" dirty="0" err="1">
                <a:solidFill>
                  <a:srgbClr val="FF0000"/>
                </a:solidFill>
                <a:latin typeface="Calibri"/>
                <a:cs typeface="Calibri"/>
              </a:rPr>
              <a:t>Что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отрабатываем?</a:t>
            </a:r>
            <a:endParaRPr sz="1800" dirty="0"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18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b="1" spc="-10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800" b="1" spc="-10" dirty="0" err="1">
                <a:solidFill>
                  <a:srgbClr val="FF0000"/>
                </a:solidFill>
                <a:latin typeface="Calibri"/>
                <a:cs typeface="Calibri"/>
              </a:rPr>
              <a:t>пособ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действия!</a:t>
            </a:r>
            <a:endParaRPr sz="1800" dirty="0">
              <a:latin typeface="Calibri"/>
              <a:cs typeface="Calibri"/>
            </a:endParaRPr>
          </a:p>
          <a:p>
            <a:pPr marL="40005" marR="30480" indent="-3175" algn="ctr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(схемы/порядок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разбора,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памятки…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503964" y="595653"/>
            <a:ext cx="4138929" cy="694421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291204">
              <a:lnSpc>
                <a:spcPct val="100000"/>
              </a:lnSpc>
              <a:spcBef>
                <a:spcPts val="595"/>
              </a:spcBef>
            </a:pPr>
            <a:r>
              <a:rPr sz="1800" b="1" spc="-110" dirty="0">
                <a:solidFill>
                  <a:srgbClr val="0070C0"/>
                </a:solidFill>
                <a:latin typeface="Calibri"/>
                <a:cs typeface="Calibri"/>
              </a:rPr>
              <a:t>Г</a:t>
            </a:r>
            <a:r>
              <a:rPr sz="1800" b="1" spc="-30" dirty="0">
                <a:solidFill>
                  <a:srgbClr val="0070C0"/>
                </a:solidFill>
                <a:latin typeface="Calibri"/>
                <a:cs typeface="Calibri"/>
              </a:rPr>
              <a:t>р</a:t>
            </a:r>
            <a:r>
              <a:rPr sz="1800" b="1" spc="5" dirty="0">
                <a:solidFill>
                  <a:srgbClr val="0070C0"/>
                </a:solidFill>
                <a:latin typeface="Calibri"/>
                <a:cs typeface="Calibri"/>
              </a:rPr>
              <a:t>у</a:t>
            </a:r>
            <a:r>
              <a:rPr sz="1800" b="1" spc="-5" dirty="0">
                <a:solidFill>
                  <a:srgbClr val="0070C0"/>
                </a:solidFill>
                <a:latin typeface="Calibri"/>
                <a:cs typeface="Calibri"/>
              </a:rPr>
              <a:t>пп</a:t>
            </a:r>
            <a:r>
              <a:rPr sz="1800" b="1" dirty="0">
                <a:solidFill>
                  <a:srgbClr val="0070C0"/>
                </a:solidFill>
                <a:latin typeface="Calibri"/>
                <a:cs typeface="Calibri"/>
              </a:rPr>
              <a:t>а</a:t>
            </a:r>
            <a:r>
              <a:rPr sz="1800" b="1" spc="-3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70C0"/>
                </a:solidFill>
                <a:latin typeface="Calibri"/>
                <a:cs typeface="Calibri"/>
              </a:rPr>
              <a:t>3</a:t>
            </a:r>
            <a:endParaRPr sz="1800" dirty="0">
              <a:solidFill>
                <a:srgbClr val="0070C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800" b="1" dirty="0">
                <a:latin typeface="Calibri"/>
                <a:cs typeface="Calibri"/>
              </a:rPr>
              <a:t>1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49" name="object 4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808505" y="1920239"/>
            <a:ext cx="982979" cy="790955"/>
          </a:xfrm>
          <a:prstGeom prst="rect">
            <a:avLst/>
          </a:prstGeom>
        </p:spPr>
      </p:pic>
      <p:sp>
        <p:nvSpPr>
          <p:cNvPr id="50" name="object 50"/>
          <p:cNvSpPr txBox="1"/>
          <p:nvPr/>
        </p:nvSpPr>
        <p:spPr>
          <a:xfrm>
            <a:off x="4071394" y="2004845"/>
            <a:ext cx="1416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1" name="object 5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683025" y="2139695"/>
            <a:ext cx="1051559" cy="786384"/>
          </a:xfrm>
          <a:prstGeom prst="rect">
            <a:avLst/>
          </a:prstGeom>
        </p:spPr>
      </p:pic>
      <p:sp>
        <p:nvSpPr>
          <p:cNvPr id="52" name="object 52"/>
          <p:cNvSpPr txBox="1"/>
          <p:nvPr/>
        </p:nvSpPr>
        <p:spPr>
          <a:xfrm>
            <a:off x="5979062" y="2220872"/>
            <a:ext cx="1416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3" name="object 5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129045" y="1563624"/>
            <a:ext cx="982979" cy="786384"/>
          </a:xfrm>
          <a:prstGeom prst="rect">
            <a:avLst/>
          </a:prstGeom>
        </p:spPr>
      </p:pic>
      <p:sp>
        <p:nvSpPr>
          <p:cNvPr id="54" name="object 54"/>
          <p:cNvSpPr txBox="1"/>
          <p:nvPr/>
        </p:nvSpPr>
        <p:spPr>
          <a:xfrm>
            <a:off x="8393459" y="1644545"/>
            <a:ext cx="1416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2903"/>
            <a:ext cx="8965694" cy="6217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8305" y="206452"/>
            <a:ext cx="8863611" cy="2295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b="1" spc="-10" dirty="0">
                <a:solidFill>
                  <a:srgbClr val="0070C0"/>
                </a:solidFill>
              </a:rPr>
              <a:t>Таблицы-помощницы </a:t>
            </a:r>
            <a:r>
              <a:rPr sz="1400" b="1" spc="5" dirty="0">
                <a:solidFill>
                  <a:srgbClr val="0070C0"/>
                </a:solidFill>
              </a:rPr>
              <a:t>на</a:t>
            </a:r>
            <a:r>
              <a:rPr sz="1400" b="1" spc="-95" dirty="0">
                <a:solidFill>
                  <a:srgbClr val="0070C0"/>
                </a:solidFill>
              </a:rPr>
              <a:t> </a:t>
            </a:r>
            <a:r>
              <a:rPr sz="1400" b="1" spc="-5" dirty="0">
                <a:solidFill>
                  <a:srgbClr val="0070C0"/>
                </a:solidFill>
              </a:rPr>
              <a:t>этапе</a:t>
            </a:r>
            <a:r>
              <a:rPr sz="1400" b="1" spc="-35" dirty="0">
                <a:solidFill>
                  <a:srgbClr val="0070C0"/>
                </a:solidFill>
              </a:rPr>
              <a:t> </a:t>
            </a:r>
            <a:r>
              <a:rPr sz="1400" b="1" dirty="0">
                <a:solidFill>
                  <a:srgbClr val="0070C0"/>
                </a:solidFill>
              </a:rPr>
              <a:t>отработки</a:t>
            </a:r>
            <a:r>
              <a:rPr sz="1400" b="1" spc="-20" dirty="0">
                <a:solidFill>
                  <a:srgbClr val="0070C0"/>
                </a:solidFill>
              </a:rPr>
              <a:t> </a:t>
            </a:r>
            <a:r>
              <a:rPr sz="1400" b="1" dirty="0">
                <a:solidFill>
                  <a:srgbClr val="0070C0"/>
                </a:solidFill>
              </a:rPr>
              <a:t>способа</a:t>
            </a:r>
            <a:r>
              <a:rPr sz="1400" b="1" spc="-20" dirty="0">
                <a:solidFill>
                  <a:srgbClr val="0070C0"/>
                </a:solidFill>
              </a:rPr>
              <a:t> </a:t>
            </a:r>
            <a:r>
              <a:rPr sz="1400" b="1" spc="-5" dirty="0">
                <a:solidFill>
                  <a:srgbClr val="0070C0"/>
                </a:solidFill>
              </a:rPr>
              <a:t>действия: морфологический</a:t>
            </a:r>
            <a:r>
              <a:rPr sz="1400" b="1" spc="320" dirty="0">
                <a:solidFill>
                  <a:srgbClr val="0070C0"/>
                </a:solidFill>
              </a:rPr>
              <a:t> </a:t>
            </a:r>
            <a:r>
              <a:rPr sz="1400" b="1" spc="5" dirty="0">
                <a:solidFill>
                  <a:srgbClr val="0070C0"/>
                </a:solidFill>
              </a:rPr>
              <a:t>разбор</a:t>
            </a:r>
            <a:endParaRPr sz="1400" b="1" dirty="0">
              <a:solidFill>
                <a:srgbClr val="0070C0"/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7741" y="993577"/>
            <a:ext cx="8944176" cy="5621528"/>
            <a:chOff x="179514" y="831811"/>
            <a:chExt cx="8944176" cy="5621528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4" y="1196721"/>
              <a:ext cx="2736342" cy="40325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3784" y="836676"/>
              <a:ext cx="3096387" cy="41765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38344" y="831811"/>
              <a:ext cx="2985346" cy="562152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219200" y="569558"/>
            <a:ext cx="40386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" marR="5080" indent="-12573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л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оо</a:t>
            </a: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б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р</a:t>
            </a: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а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з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ва</a:t>
            </a: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sz="1400" b="1" spc="-30" dirty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л</a:t>
            </a: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ь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н</a:t>
            </a: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ы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й</a:t>
            </a:r>
            <a:r>
              <a:rPr sz="14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и  </a:t>
            </a: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м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р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ф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м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н</a:t>
            </a: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ы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й</a:t>
            </a:r>
            <a:r>
              <a:rPr sz="14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р</a:t>
            </a: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а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з</a:t>
            </a: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б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р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ы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1143" y="52086"/>
            <a:ext cx="3595359" cy="729687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0"/>
              </a:spcBef>
            </a:pPr>
            <a:r>
              <a:rPr sz="1600" b="1" spc="-10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Разборы</a:t>
            </a:r>
            <a:endParaRPr sz="1600" dirty="0"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algn="ctr">
              <a:lnSpc>
                <a:spcPct val="100000"/>
              </a:lnSpc>
              <a:spcBef>
                <a:spcPts val="855"/>
              </a:spcBef>
            </a:pPr>
            <a:r>
              <a:rPr sz="1600" b="1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(подготовка</a:t>
            </a:r>
            <a:r>
              <a:rPr sz="1600" b="1" spc="-40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sz="1600" b="1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к</a:t>
            </a:r>
            <a:r>
              <a:rPr sz="1600" b="1" spc="-45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sz="1600" b="1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заданию</a:t>
            </a:r>
            <a:r>
              <a:rPr sz="1600" b="1" spc="-35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sz="1600" b="1" spc="-25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2)</a:t>
            </a:r>
            <a:endParaRPr sz="1600" dirty="0"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010808"/>
              </p:ext>
            </p:extLst>
          </p:nvPr>
        </p:nvGraphicFramePr>
        <p:xfrm>
          <a:off x="228627" y="914401"/>
          <a:ext cx="9454126" cy="5236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31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5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5999">
                <a:tc>
                  <a:txBody>
                    <a:bodyPr/>
                    <a:lstStyle/>
                    <a:p>
                      <a:pPr marL="679450">
                        <a:lnSpc>
                          <a:spcPts val="1420"/>
                        </a:lnSpc>
                      </a:pPr>
                      <a:r>
                        <a:rPr sz="1600" b="1" u="sng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Times New Roman"/>
                          <a:cs typeface="Times New Roman"/>
                        </a:rPr>
                        <a:t>Фонетический</a:t>
                      </a:r>
                      <a:r>
                        <a:rPr sz="1600" b="1" u="sng" spc="23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u="sng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Times New Roman"/>
                          <a:cs typeface="Times New Roman"/>
                        </a:rPr>
                        <a:t>разбор</a:t>
                      </a:r>
                      <a:r>
                        <a:rPr sz="1600" b="1" u="sng" spc="-4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u="sng" spc="-2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Times New Roman"/>
                          <a:cs typeface="Times New Roman"/>
                        </a:rPr>
                        <a:t>слова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183515">
                        <a:lnSpc>
                          <a:spcPct val="100000"/>
                        </a:lnSpc>
                      </a:pPr>
                      <a:r>
                        <a:rPr sz="600" b="1" dirty="0">
                          <a:latin typeface="Times New Roman"/>
                          <a:cs typeface="Times New Roman"/>
                        </a:rPr>
                        <a:t>Порядок</a:t>
                      </a:r>
                      <a:r>
                        <a:rPr sz="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разбора: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412115" indent="-228600">
                        <a:lnSpc>
                          <a:spcPct val="100000"/>
                        </a:lnSpc>
                        <a:spcBef>
                          <a:spcPts val="240"/>
                        </a:spcBef>
                        <a:buAutoNum type="arabicPeriod"/>
                        <a:tabLst>
                          <a:tab pos="412115" algn="l"/>
                        </a:tabLst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Слоги,</a:t>
                      </a:r>
                      <a:r>
                        <a:rPr sz="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ударение.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412115" marR="64769" indent="-229235">
                        <a:lnSpc>
                          <a:spcPct val="100000"/>
                        </a:lnSpc>
                        <a:spcBef>
                          <a:spcPts val="315"/>
                        </a:spcBef>
                        <a:buAutoNum type="arabicPeriod"/>
                        <a:tabLst>
                          <a:tab pos="412115" algn="l"/>
                        </a:tabLst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Гласные</a:t>
                      </a:r>
                      <a:r>
                        <a:rPr sz="600" spc="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звуки:</a:t>
                      </a:r>
                      <a:r>
                        <a:rPr sz="600" spc="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ударные</a:t>
                      </a:r>
                      <a:r>
                        <a:rPr sz="600" spc="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600" spc="25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безударные;</a:t>
                      </a:r>
                      <a:r>
                        <a:rPr sz="600" spc="25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какими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буквами</a:t>
                      </a:r>
                      <a:r>
                        <a:rPr sz="6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обозначены.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412115" marR="64135" indent="-229235">
                        <a:lnSpc>
                          <a:spcPct val="100000"/>
                        </a:lnSpc>
                        <a:spcBef>
                          <a:spcPts val="295"/>
                        </a:spcBef>
                        <a:buAutoNum type="arabicPeriod"/>
                        <a:tabLst>
                          <a:tab pos="412115" algn="l"/>
                        </a:tabLst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Согласные</a:t>
                      </a:r>
                      <a:r>
                        <a:rPr sz="600" spc="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звуки:</a:t>
                      </a:r>
                      <a:r>
                        <a:rPr sz="600" spc="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звонкие</a:t>
                      </a:r>
                      <a:r>
                        <a:rPr sz="600" spc="2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600" spc="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глухие,</a:t>
                      </a:r>
                      <a:r>
                        <a:rPr sz="600" spc="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твёрдые</a:t>
                      </a:r>
                      <a:r>
                        <a:rPr sz="600" spc="2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 мягкие;</a:t>
                      </a:r>
                      <a:r>
                        <a:rPr sz="6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какими</a:t>
                      </a:r>
                      <a:r>
                        <a:rPr sz="6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буквами</a:t>
                      </a:r>
                      <a:r>
                        <a:rPr sz="6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обозначены.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412115" indent="-228600">
                        <a:lnSpc>
                          <a:spcPct val="100000"/>
                        </a:lnSpc>
                        <a:spcBef>
                          <a:spcPts val="200"/>
                        </a:spcBef>
                        <a:buAutoNum type="arabicPeriod"/>
                        <a:tabLst>
                          <a:tab pos="412115" algn="l"/>
                        </a:tabLst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Количество</a:t>
                      </a:r>
                      <a:r>
                        <a:rPr sz="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звуков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6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букв.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600" b="1" dirty="0">
                          <a:latin typeface="Times New Roman"/>
                          <a:cs typeface="Times New Roman"/>
                        </a:rPr>
                        <a:t>          п</a:t>
                      </a:r>
                      <a:r>
                        <a:rPr sz="600" b="1" dirty="0" err="1">
                          <a:latin typeface="Times New Roman"/>
                          <a:cs typeface="Times New Roman"/>
                        </a:rPr>
                        <a:t>исьменный</a:t>
                      </a:r>
                      <a:r>
                        <a:rPr sz="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разбор: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155575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lang="ru-RU" sz="600" dirty="0">
                          <a:latin typeface="Times New Roman"/>
                          <a:cs typeface="Times New Roman"/>
                        </a:rPr>
                        <a:t>го</a:t>
                      </a:r>
                      <a:r>
                        <a:rPr sz="600" dirty="0" err="1">
                          <a:latin typeface="Times New Roman"/>
                          <a:cs typeface="Times New Roman"/>
                        </a:rPr>
                        <a:t>лубь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слога,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гласн.,</a:t>
                      </a:r>
                      <a:r>
                        <a:rPr sz="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согл.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lang="ru-RU" sz="600" dirty="0">
                          <a:latin typeface="Times New Roman"/>
                          <a:cs typeface="Times New Roman"/>
                        </a:rPr>
                        <a:t>    г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[г]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согл.,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зв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(п.).,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тв.</a:t>
                      </a:r>
                      <a:r>
                        <a:rPr sz="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(п.)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50800" indent="0">
                        <a:lnSpc>
                          <a:spcPct val="100000"/>
                        </a:lnSpc>
                        <a:buNone/>
                        <a:tabLst>
                          <a:tab pos="146050" algn="l"/>
                        </a:tabLst>
                      </a:pPr>
                      <a:r>
                        <a:rPr lang="ru-RU" sz="600" dirty="0">
                          <a:latin typeface="Times New Roman"/>
                          <a:cs typeface="Times New Roman"/>
                        </a:rPr>
                        <a:t>   о -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[о]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гл.,</a:t>
                      </a:r>
                      <a:r>
                        <a:rPr sz="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удар.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49530" indent="0">
                        <a:lnSpc>
                          <a:spcPct val="100000"/>
                        </a:lnSpc>
                        <a:buNone/>
                        <a:tabLst>
                          <a:tab pos="144780" algn="l"/>
                        </a:tabLst>
                      </a:pPr>
                      <a:r>
                        <a:rPr lang="ru-RU" sz="600" dirty="0">
                          <a:latin typeface="Times New Roman"/>
                          <a:cs typeface="Times New Roman"/>
                        </a:rPr>
                        <a:t>   л -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[л]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согл.,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зв.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(неп.),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тв.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(п.)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50800" indent="0">
                        <a:lnSpc>
                          <a:spcPct val="100000"/>
                        </a:lnSpc>
                        <a:buNone/>
                        <a:tabLst>
                          <a:tab pos="146050" algn="l"/>
                        </a:tabLst>
                      </a:pPr>
                      <a:r>
                        <a:rPr lang="ru-RU" sz="600" dirty="0">
                          <a:latin typeface="Times New Roman"/>
                          <a:cs typeface="Times New Roman"/>
                        </a:rPr>
                        <a:t>   у -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[у]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гл.,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безуд.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50800" indent="0">
                        <a:lnSpc>
                          <a:spcPct val="100000"/>
                        </a:lnSpc>
                        <a:buNone/>
                        <a:tabLst>
                          <a:tab pos="146050" algn="l"/>
                        </a:tabLst>
                      </a:pPr>
                      <a:r>
                        <a:rPr lang="ru-RU" sz="600" dirty="0">
                          <a:latin typeface="Times New Roman"/>
                          <a:cs typeface="Times New Roman"/>
                        </a:rPr>
                        <a:t>   б -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[п’]</a:t>
                      </a:r>
                      <a:r>
                        <a:rPr sz="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согл.,</a:t>
                      </a:r>
                      <a:r>
                        <a:rPr sz="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глух.</a:t>
                      </a:r>
                      <a:r>
                        <a:rPr sz="6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(п.),</a:t>
                      </a:r>
                      <a:r>
                        <a:rPr sz="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мягк.</a:t>
                      </a:r>
                      <a:r>
                        <a:rPr sz="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(п.)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45085" indent="0">
                        <a:lnSpc>
                          <a:spcPct val="100000"/>
                        </a:lnSpc>
                        <a:buNone/>
                        <a:tabLst>
                          <a:tab pos="140335" algn="l"/>
                        </a:tabLst>
                      </a:pPr>
                      <a:r>
                        <a:rPr lang="ru-RU" sz="600" spc="-10" dirty="0">
                          <a:latin typeface="Times New Roman"/>
                          <a:cs typeface="Times New Roman"/>
                        </a:rPr>
                        <a:t>   ь -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[-</a:t>
                      </a:r>
                      <a:r>
                        <a:rPr sz="600" spc="-60" dirty="0">
                          <a:latin typeface="Times New Roman"/>
                          <a:cs typeface="Times New Roman"/>
                        </a:rPr>
                        <a:t>]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букв,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звуков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5340">
                        <a:lnSpc>
                          <a:spcPts val="1420"/>
                        </a:lnSpc>
                      </a:pPr>
                      <a:r>
                        <a:rPr sz="1400" b="1" u="sng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Times New Roman"/>
                          <a:cs typeface="Times New Roman"/>
                        </a:rPr>
                        <a:t>Морфемный</a:t>
                      </a:r>
                      <a:r>
                        <a:rPr sz="1400" b="1" u="sng" spc="-4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Times New Roman"/>
                          <a:cs typeface="Times New Roman"/>
                        </a:rPr>
                        <a:t>разбор</a:t>
                      </a:r>
                      <a:r>
                        <a:rPr sz="1400" b="1" u="sng" spc="-5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spc="-1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Times New Roman"/>
                          <a:cs typeface="Times New Roman"/>
                        </a:rPr>
                        <a:t>слова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297180" marR="194310" indent="-229235">
                        <a:lnSpc>
                          <a:spcPts val="1150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297180" algn="l"/>
                        </a:tabLst>
                      </a:pPr>
                      <a:r>
                        <a:rPr sz="600" spc="-10" dirty="0">
                          <a:latin typeface="Times New Roman"/>
                          <a:cs typeface="Times New Roman"/>
                        </a:rPr>
                        <a:t>Формообразующие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суффиксы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глаголов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л-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(суффикс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глагола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прошедшего</a:t>
                      </a:r>
                      <a:r>
                        <a:rPr sz="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времени);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600" spc="-25" dirty="0">
                          <a:latin typeface="Times New Roman"/>
                          <a:cs typeface="Times New Roman"/>
                        </a:rPr>
                        <a:t>ть-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68580" marR="467995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sz="600" spc="-10" dirty="0">
                          <a:latin typeface="Times New Roman"/>
                          <a:cs typeface="Times New Roman"/>
                        </a:rPr>
                        <a:t>(-ти-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6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(суффикс</a:t>
                      </a:r>
                      <a:r>
                        <a:rPr sz="6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инфинитива),</a:t>
                      </a:r>
                      <a:r>
                        <a:rPr sz="6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суффиксы</a:t>
                      </a:r>
                      <a:r>
                        <a:rPr sz="6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причастий</a:t>
                      </a:r>
                      <a:r>
                        <a:rPr sz="6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деепричастий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входят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основу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слова: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105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Писал,</a:t>
                      </a:r>
                      <a:r>
                        <a:rPr sz="6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читать,</a:t>
                      </a:r>
                      <a:r>
                        <a:rPr sz="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принести.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297180" marR="433070" indent="-229235">
                        <a:lnSpc>
                          <a:spcPts val="1140"/>
                        </a:lnSpc>
                        <a:spcBef>
                          <a:spcPts val="65"/>
                        </a:spcBef>
                        <a:buFont typeface="Wingdings"/>
                        <a:buChar char=""/>
                        <a:tabLst>
                          <a:tab pos="297180" algn="l"/>
                        </a:tabLst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глаголов,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оканчивающихся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–чь,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чь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входит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5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состав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корня: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105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Жечь,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беречь.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68580" marR="207010" indent="228600">
                        <a:lnSpc>
                          <a:spcPts val="1150"/>
                        </a:lnSpc>
                        <a:spcBef>
                          <a:spcPts val="55"/>
                        </a:spcBef>
                        <a:buFont typeface="Wingdings"/>
                        <a:buChar char=""/>
                        <a:tabLst>
                          <a:tab pos="297180" algn="l"/>
                        </a:tabLst>
                      </a:pP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Возвратные</a:t>
                      </a:r>
                      <a:r>
                        <a:rPr sz="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суффиксы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–ся,</a:t>
                      </a:r>
                      <a:r>
                        <a:rPr sz="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сь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входят</a:t>
                      </a:r>
                      <a:r>
                        <a:rPr sz="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основу</a:t>
                      </a:r>
                      <a:r>
                        <a:rPr sz="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слова: Открывается.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1787">
                <a:tc>
                  <a:txBody>
                    <a:bodyPr/>
                    <a:lstStyle/>
                    <a:p>
                      <a:pPr marL="679450" marR="530225" indent="-495934" algn="l" defTabSz="457200" rtl="0" eaLnBrk="1" latinLnBrk="0" hangingPunct="1">
                        <a:lnSpc>
                          <a:spcPts val="1420"/>
                        </a:lnSpc>
                        <a:spcBef>
                          <a:spcPts val="50"/>
                        </a:spcBef>
                      </a:pPr>
                      <a:r>
                        <a:rPr sz="1600" b="1" u="sng" kern="120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Times New Roman"/>
                          <a:ea typeface="+mn-ea"/>
                          <a:cs typeface="Times New Roman"/>
                        </a:rPr>
                        <a:t>Морфологический разбор имени существительного</a:t>
                      </a:r>
                    </a:p>
                    <a:p>
                      <a:pPr marL="1162685">
                        <a:lnSpc>
                          <a:spcPts val="1130"/>
                        </a:lnSpc>
                      </a:pPr>
                      <a:r>
                        <a:rPr sz="600" i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600" i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i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разбора: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171450" marR="843915">
                        <a:lnSpc>
                          <a:spcPct val="11010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I.</a:t>
                      </a:r>
                      <a:r>
                        <a:rPr sz="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Часть</a:t>
                      </a:r>
                      <a:r>
                        <a:rPr sz="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речи.</a:t>
                      </a:r>
                      <a:r>
                        <a:rPr sz="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Общее</a:t>
                      </a:r>
                      <a:r>
                        <a:rPr sz="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значение</a:t>
                      </a:r>
                      <a:r>
                        <a:rPr sz="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(предмет, предметность).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1682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П.</a:t>
                      </a:r>
                      <a:r>
                        <a:rPr sz="6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Морфологические</a:t>
                      </a:r>
                      <a:r>
                        <a:rPr sz="6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признаки.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168275" marR="705485" indent="151765">
                        <a:lnSpc>
                          <a:spcPts val="1330"/>
                        </a:lnSpc>
                        <a:spcBef>
                          <a:spcPts val="55"/>
                        </a:spcBef>
                        <a:buAutoNum type="arabicPeriod"/>
                        <a:tabLst>
                          <a:tab pos="320040" algn="l"/>
                        </a:tabLst>
                      </a:pP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Начальная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 форма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(именительный</a:t>
                      </a:r>
                      <a:r>
                        <a:rPr sz="6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падеж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единственного</a:t>
                      </a:r>
                      <a:r>
                        <a:rPr sz="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числа).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168275" marR="284480" indent="151130">
                        <a:lnSpc>
                          <a:spcPts val="1320"/>
                        </a:lnSpc>
                        <a:spcBef>
                          <a:spcPts val="5"/>
                        </a:spcBef>
                        <a:buAutoNum type="arabicPeriod"/>
                        <a:tabLst>
                          <a:tab pos="319405" algn="l"/>
                          <a:tab pos="1754505" algn="l"/>
                        </a:tabLst>
                      </a:pP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Постоянные</a:t>
                      </a:r>
                      <a:r>
                        <a:rPr sz="6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признаки: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собственное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50" dirty="0"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 нарицательное,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одушевленное —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неодушевленное, </a:t>
                      </a:r>
                      <a:r>
                        <a:rPr sz="600" spc="-30" dirty="0">
                          <a:latin typeface="Times New Roman"/>
                          <a:cs typeface="Times New Roman"/>
                        </a:rPr>
                        <a:t>род,</a:t>
                      </a:r>
                      <a:r>
                        <a:rPr sz="6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склонение.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320040" indent="-151765">
                        <a:lnSpc>
                          <a:spcPct val="100000"/>
                        </a:lnSpc>
                        <a:spcBef>
                          <a:spcPts val="60"/>
                        </a:spcBef>
                        <a:buAutoNum type="arabicPeriod"/>
                        <a:tabLst>
                          <a:tab pos="320040" algn="l"/>
                        </a:tabLst>
                      </a:pP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Непостоянные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признаки: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падеж,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число.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168275" marR="650875">
                        <a:lnSpc>
                          <a:spcPct val="110100"/>
                        </a:lnSpc>
                        <a:spcBef>
                          <a:spcPts val="445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III.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Синтаксическая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функция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(каким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членом предложения</a:t>
                      </a:r>
                      <a:r>
                        <a:rPr sz="6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является,</a:t>
                      </a:r>
                      <a:r>
                        <a:rPr sz="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задаём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вопрос).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7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0" marR="530225" indent="-495934" algn="l" defTabSz="457200" rtl="0" eaLnBrk="1" latinLnBrk="0" hangingPunct="1">
                        <a:lnSpc>
                          <a:spcPts val="1420"/>
                        </a:lnSpc>
                        <a:spcBef>
                          <a:spcPts val="50"/>
                        </a:spcBef>
                      </a:pPr>
                      <a:r>
                        <a:rPr sz="1600" b="1" u="sng" kern="120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Times New Roman"/>
                          <a:ea typeface="+mn-ea"/>
                          <a:cs typeface="Times New Roman"/>
                        </a:rPr>
                        <a:t>Морфологический разбор имени</a:t>
                      </a:r>
                    </a:p>
                    <a:p>
                      <a:pPr marL="679450" marR="530225" indent="-495934" algn="l" defTabSz="457200" rtl="0" eaLnBrk="1" latinLnBrk="0" hangingPunct="1">
                        <a:lnSpc>
                          <a:spcPts val="1420"/>
                        </a:lnSpc>
                        <a:spcBef>
                          <a:spcPts val="50"/>
                        </a:spcBef>
                      </a:pPr>
                      <a:r>
                        <a:rPr sz="1600" b="1" u="sng" kern="120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Times New Roman"/>
                          <a:ea typeface="+mn-ea"/>
                          <a:cs typeface="Times New Roman"/>
                        </a:rPr>
                        <a:t>прилагательного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600" i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600" i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i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разбора: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27876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I.</a:t>
                      </a:r>
                      <a:r>
                        <a:rPr sz="6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Часть</a:t>
                      </a:r>
                      <a:r>
                        <a:rPr sz="6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речи.</a:t>
                      </a:r>
                      <a:r>
                        <a:rPr sz="6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Общее</a:t>
                      </a:r>
                      <a:r>
                        <a:rPr sz="6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значение</a:t>
                      </a:r>
                      <a:r>
                        <a:rPr sz="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6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признак</a:t>
                      </a:r>
                      <a:r>
                        <a:rPr sz="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предмета.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275590" marR="218440">
                        <a:lnSpc>
                          <a:spcPct val="110100"/>
                        </a:lnSpc>
                        <a:spcBef>
                          <a:spcPts val="470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П.</a:t>
                      </a:r>
                      <a:r>
                        <a:rPr sz="6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Морфологические</a:t>
                      </a:r>
                      <a:r>
                        <a:rPr sz="6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признаки.</a:t>
                      </a:r>
                      <a:r>
                        <a:rPr sz="6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Начальная</a:t>
                      </a:r>
                      <a:r>
                        <a:rPr sz="6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форма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(именительный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падеж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единственного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числа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мужского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рода).</a:t>
                      </a:r>
                      <a:r>
                        <a:rPr sz="600" spc="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Постоянные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признаки:</a:t>
                      </a:r>
                      <a:r>
                        <a:rPr sz="600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а)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качественное,</a:t>
                      </a:r>
                      <a:r>
                        <a:rPr sz="6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25" dirty="0">
                          <a:latin typeface="Times New Roman"/>
                          <a:cs typeface="Times New Roman"/>
                        </a:rPr>
                        <a:t>б)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518159">
                        <a:lnSpc>
                          <a:spcPct val="100000"/>
                        </a:lnSpc>
                        <a:spcBef>
                          <a:spcPts val="120"/>
                        </a:spcBef>
                        <a:tabLst>
                          <a:tab pos="1867535" algn="l"/>
                        </a:tabLst>
                      </a:pP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относительное,</a:t>
                      </a:r>
                      <a:r>
                        <a:rPr sz="6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25" dirty="0">
                          <a:latin typeface="Times New Roman"/>
                          <a:cs typeface="Times New Roman"/>
                        </a:rPr>
                        <a:t>в)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притяжательное.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2755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Непостоянные</a:t>
                      </a:r>
                      <a:r>
                        <a:rPr sz="6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признаки: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272415" marR="247015" indent="154305">
                        <a:lnSpc>
                          <a:spcPts val="1340"/>
                        </a:lnSpc>
                        <a:spcBef>
                          <a:spcPts val="50"/>
                        </a:spcBef>
                        <a:buAutoNum type="arabicParenR"/>
                        <a:tabLst>
                          <a:tab pos="426720" algn="l"/>
                        </a:tabLst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качественных:</a:t>
                      </a:r>
                      <a:r>
                        <a:rPr sz="60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а)</a:t>
                      </a:r>
                      <a:r>
                        <a:rPr sz="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степень</a:t>
                      </a:r>
                      <a:r>
                        <a:rPr sz="6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сравнения,</a:t>
                      </a:r>
                      <a:r>
                        <a:rPr sz="600" spc="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б)</a:t>
                      </a:r>
                      <a:r>
                        <a:rPr sz="600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краткая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6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полная</a:t>
                      </a:r>
                      <a:r>
                        <a:rPr sz="6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форма;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426720" indent="-154305">
                        <a:lnSpc>
                          <a:spcPct val="100000"/>
                        </a:lnSpc>
                        <a:spcBef>
                          <a:spcPts val="70"/>
                        </a:spcBef>
                        <a:buAutoNum type="arabicParenR"/>
                        <a:tabLst>
                          <a:tab pos="426720" algn="l"/>
                        </a:tabLst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всех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прилагательных: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падеж,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число,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 род.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147320" marR="359410">
                        <a:lnSpc>
                          <a:spcPct val="11010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III.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Синтаксическая</a:t>
                      </a:r>
                      <a:r>
                        <a:rPr sz="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роль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(каким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членом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предложения является,</a:t>
                      </a:r>
                      <a:r>
                        <a:rPr sz="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задаём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вопрос).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539">
                <a:tc>
                  <a:txBody>
                    <a:bodyPr/>
                    <a:lstStyle/>
                    <a:p>
                      <a:pPr marL="679450" marR="530225" indent="-495934" algn="l" defTabSz="457200" rtl="0" eaLnBrk="1" latinLnBrk="0" hangingPunct="1">
                        <a:lnSpc>
                          <a:spcPts val="1420"/>
                        </a:lnSpc>
                        <a:spcBef>
                          <a:spcPts val="50"/>
                        </a:spcBef>
                      </a:pPr>
                      <a:r>
                        <a:rPr sz="1600" b="1" u="sng" kern="120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Times New Roman"/>
                          <a:ea typeface="+mn-ea"/>
                          <a:cs typeface="Times New Roman"/>
                        </a:rPr>
                        <a:t>Морфологический разбор глагола</a:t>
                      </a:r>
                    </a:p>
                    <a:p>
                      <a:pPr marL="1162685">
                        <a:lnSpc>
                          <a:spcPts val="1155"/>
                        </a:lnSpc>
                      </a:pPr>
                      <a:r>
                        <a:rPr sz="600" i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600" i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i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разбора: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64769" marR="557530" indent="-3810">
                        <a:lnSpc>
                          <a:spcPct val="96200"/>
                        </a:lnSpc>
                        <a:spcBef>
                          <a:spcPts val="20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Часть</a:t>
                      </a:r>
                      <a:r>
                        <a:rPr sz="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речи.</a:t>
                      </a:r>
                      <a:r>
                        <a:rPr sz="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Общее</a:t>
                      </a:r>
                      <a:r>
                        <a:rPr sz="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значение</a:t>
                      </a:r>
                      <a:r>
                        <a:rPr sz="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(действие). Морфологические</a:t>
                      </a:r>
                      <a:r>
                        <a:rPr sz="6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признаки.</a:t>
                      </a:r>
                      <a:r>
                        <a:rPr sz="6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Начальная</a:t>
                      </a:r>
                      <a:r>
                        <a:rPr sz="6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форма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еопределенная).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78105" marR="664845" indent="-32384">
                        <a:lnSpc>
                          <a:spcPts val="1150"/>
                        </a:lnSpc>
                        <a:spcBef>
                          <a:spcPts val="20"/>
                        </a:spcBef>
                        <a:tabLst>
                          <a:tab pos="1477645" algn="l"/>
                        </a:tabLst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остоянные</a:t>
                      </a:r>
                      <a:r>
                        <a:rPr sz="6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признаки: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	вид,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переходность</a:t>
                      </a:r>
                      <a:r>
                        <a:rPr sz="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5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переходность,</a:t>
                      </a:r>
                      <a:r>
                        <a:rPr sz="6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спряжение.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46355">
                        <a:lnSpc>
                          <a:spcPts val="1105"/>
                        </a:lnSpc>
                      </a:pP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епостоянные</a:t>
                      </a:r>
                      <a:r>
                        <a:rPr sz="6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признаки: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82550" marR="284480" indent="-29209">
                        <a:lnSpc>
                          <a:spcPts val="1150"/>
                        </a:lnSpc>
                        <a:spcBef>
                          <a:spcPts val="60"/>
                        </a:spcBef>
                      </a:pP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аклонение,</a:t>
                      </a:r>
                      <a:r>
                        <a:rPr sz="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время</a:t>
                      </a:r>
                      <a:r>
                        <a:rPr sz="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(если</a:t>
                      </a:r>
                      <a:r>
                        <a:rPr sz="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есть),</a:t>
                      </a:r>
                      <a:r>
                        <a:rPr sz="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число,</a:t>
                      </a:r>
                      <a:r>
                        <a:rPr sz="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лицо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(если</a:t>
                      </a:r>
                      <a:r>
                        <a:rPr sz="6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есть,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6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(если</a:t>
                      </a:r>
                      <a:r>
                        <a:rPr sz="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есть).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82550">
                        <a:lnSpc>
                          <a:spcPts val="109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Синтаксическая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роль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(каким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членом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предложения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72390">
                        <a:lnSpc>
                          <a:spcPts val="1175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ляется,</a:t>
                      </a:r>
                      <a:r>
                        <a:rPr sz="6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задаём</a:t>
                      </a:r>
                      <a:r>
                        <a:rPr sz="6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вопрос.)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388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587365" y="2952976"/>
            <a:ext cx="1688951" cy="0"/>
          </a:xfrm>
          <a:custGeom>
            <a:avLst/>
            <a:gdLst/>
            <a:ahLst/>
            <a:cxnLst/>
            <a:rect l="l" t="t" r="r" b="b"/>
            <a:pathLst>
              <a:path w="1395730">
                <a:moveTo>
                  <a:pt x="0" y="0"/>
                </a:moveTo>
                <a:lnTo>
                  <a:pt x="1395244" y="0"/>
                </a:lnTo>
              </a:path>
            </a:pathLst>
          </a:custGeom>
          <a:ln w="51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5400" y="1219200"/>
            <a:ext cx="3576952" cy="87947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3554" y="2886377"/>
            <a:ext cx="1422559" cy="20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05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6" y="256031"/>
            <a:ext cx="8764524" cy="6812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5459" y="278638"/>
            <a:ext cx="8202930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b="1" spc="-65" dirty="0">
                <a:solidFill>
                  <a:srgbClr val="0070C0"/>
                </a:solidFill>
                <a:latin typeface="Agency FB" panose="020B0503020202020204" pitchFamily="34" charset="0"/>
              </a:rPr>
              <a:t>РАБОТА</a:t>
            </a:r>
            <a:r>
              <a:rPr sz="1800" b="1" spc="40" dirty="0">
                <a:solidFill>
                  <a:srgbClr val="0070C0"/>
                </a:solidFill>
                <a:latin typeface="Agency FB" panose="020B0503020202020204" pitchFamily="34" charset="0"/>
              </a:rPr>
              <a:t> </a:t>
            </a:r>
            <a:r>
              <a:rPr sz="1800" b="1" spc="-5" dirty="0">
                <a:solidFill>
                  <a:srgbClr val="0070C0"/>
                </a:solidFill>
                <a:latin typeface="Agency FB" panose="020B0503020202020204" pitchFamily="34" charset="0"/>
              </a:rPr>
              <a:t>В</a:t>
            </a:r>
            <a:r>
              <a:rPr sz="1800" b="1" spc="-10" dirty="0">
                <a:solidFill>
                  <a:srgbClr val="0070C0"/>
                </a:solidFill>
                <a:latin typeface="Agency FB" panose="020B0503020202020204" pitchFamily="34" charset="0"/>
              </a:rPr>
              <a:t> </a:t>
            </a:r>
            <a:r>
              <a:rPr sz="1800" b="1" spc="-15" dirty="0">
                <a:solidFill>
                  <a:srgbClr val="0070C0"/>
                </a:solidFill>
                <a:latin typeface="Agency FB" panose="020B0503020202020204" pitchFamily="34" charset="0"/>
              </a:rPr>
              <a:t>ПАРЕ:</a:t>
            </a:r>
            <a:r>
              <a:rPr lang="ru-RU" sz="1800" b="1" spc="-15" dirty="0">
                <a:solidFill>
                  <a:srgbClr val="0070C0"/>
                </a:solidFill>
              </a:rPr>
              <a:t> выполняем задание 3.</a:t>
            </a:r>
            <a:endParaRPr sz="1800" b="1" spc="-5" dirty="0">
              <a:solidFill>
                <a:srgbClr val="0070C0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5800" y="1600300"/>
            <a:ext cx="3240405" cy="2462530"/>
          </a:xfrm>
          <a:custGeom>
            <a:avLst/>
            <a:gdLst/>
            <a:ahLst/>
            <a:cxnLst/>
            <a:rect l="l" t="t" r="r" b="b"/>
            <a:pathLst>
              <a:path w="3240404" h="2462529">
                <a:moveTo>
                  <a:pt x="3240405" y="0"/>
                </a:moveTo>
                <a:lnTo>
                  <a:pt x="0" y="0"/>
                </a:lnTo>
                <a:lnTo>
                  <a:pt x="0" y="2462275"/>
                </a:lnTo>
                <a:lnTo>
                  <a:pt x="3240405" y="2462275"/>
                </a:lnTo>
                <a:lnTo>
                  <a:pt x="3240405" y="0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48395" y="4526690"/>
            <a:ext cx="4647616" cy="172775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222971" y="4538084"/>
            <a:ext cx="48323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5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кл.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36717" y="705137"/>
            <a:ext cx="7171753" cy="765594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710"/>
              </a:spcBef>
            </a:pPr>
            <a:r>
              <a:rPr sz="18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ОРФОЭПИЯ.</a:t>
            </a:r>
            <a:r>
              <a:rPr sz="1800" b="1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Поставьте</a:t>
            </a:r>
            <a:r>
              <a:rPr sz="1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знак </a:t>
            </a:r>
            <a:r>
              <a:rPr sz="18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ударения</a:t>
            </a:r>
            <a:r>
              <a:rPr sz="18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в </a:t>
            </a:r>
            <a:r>
              <a:rPr sz="1800" b="1" u="heavy" spc="-10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следующих</a:t>
            </a:r>
            <a:r>
              <a:rPr sz="1800" b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10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словах</a:t>
            </a:r>
            <a:r>
              <a:rPr lang="ru-RU" sz="18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.</a:t>
            </a:r>
            <a:r>
              <a:rPr sz="1800" b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(5</a:t>
            </a:r>
            <a:r>
              <a:rPr lang="ru-RU" sz="1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класс</a:t>
            </a:r>
            <a:r>
              <a:rPr sz="1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lang="ru-RU" sz="2000" b="1" spc="-10" dirty="0">
                <a:solidFill>
                  <a:srgbClr val="001F5F"/>
                </a:solidFill>
                <a:latin typeface="Calibri"/>
                <a:cs typeface="Calibri"/>
              </a:rPr>
              <a:t>                      </a:t>
            </a:r>
            <a:r>
              <a:rPr sz="2000" b="1" spc="-10" dirty="0" err="1">
                <a:solidFill>
                  <a:srgbClr val="001F5F"/>
                </a:solidFill>
                <a:latin typeface="Calibri"/>
                <a:cs typeface="Calibri"/>
              </a:rPr>
              <a:t>Отрабатываем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 err="1">
                <a:solidFill>
                  <a:srgbClr val="001F5F"/>
                </a:solidFill>
                <a:latin typeface="Calibri"/>
                <a:cs typeface="Calibri"/>
              </a:rPr>
              <a:t>орфоэпические</a:t>
            </a:r>
            <a:r>
              <a:rPr sz="20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 err="1">
                <a:solidFill>
                  <a:srgbClr val="001F5F"/>
                </a:solidFill>
                <a:latin typeface="Calibri"/>
                <a:cs typeface="Calibri"/>
              </a:rPr>
              <a:t>нормы</a:t>
            </a:r>
            <a:endParaRPr sz="175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60529" y="3004060"/>
            <a:ext cx="5113020" cy="487313"/>
          </a:xfrm>
          <a:prstGeom prst="rect">
            <a:avLst/>
          </a:prstGeom>
          <a:solidFill>
            <a:srgbClr val="FCEADA"/>
          </a:solidFill>
        </p:spPr>
        <p:txBody>
          <a:bodyPr vert="horz" wrap="square" lIns="0" tIns="304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endParaRPr lang="ru-RU" sz="1400" dirty="0">
              <a:cs typeface="Calibri"/>
            </a:endParaRPr>
          </a:p>
          <a:p>
            <a:pPr marL="92075" marR="96520">
              <a:lnSpc>
                <a:spcPct val="100499"/>
              </a:lnSpc>
              <a:spcBef>
                <a:spcPts val="240"/>
              </a:spcBef>
            </a:pPr>
            <a:endParaRPr sz="14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3898" y="1944464"/>
            <a:ext cx="2980690" cy="1823576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785495">
              <a:lnSpc>
                <a:spcPct val="100000"/>
              </a:lnSpc>
              <a:spcBef>
                <a:spcPts val="90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традиционно</a:t>
            </a:r>
            <a:endParaRPr sz="1800" dirty="0">
              <a:latin typeface="Calibri"/>
              <a:cs typeface="Calibri"/>
            </a:endParaRPr>
          </a:p>
          <a:p>
            <a:pPr marL="299085" marR="26034" indent="-262255">
              <a:lnSpc>
                <a:spcPct val="100000"/>
              </a:lnSpc>
              <a:spcBef>
                <a:spcPts val="610"/>
              </a:spcBef>
              <a:buClr>
                <a:srgbClr val="001F5F"/>
              </a:buClr>
              <a:buFont typeface="Calibri"/>
              <a:buAutoNum type="arabicParenR"/>
              <a:tabLst>
                <a:tab pos="381000" algn="l"/>
                <a:tab pos="381635" algn="l"/>
              </a:tabLst>
            </a:pPr>
            <a:r>
              <a:rPr dirty="0"/>
              <a:t>	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Поочередно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в паре с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партнёром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произносят</a:t>
            </a:r>
            <a:r>
              <a:rPr sz="14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слова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соответствии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endParaRPr sz="1400" dirty="0">
              <a:latin typeface="Calibri"/>
              <a:cs typeface="Calibri"/>
            </a:endParaRPr>
          </a:p>
          <a:p>
            <a:pPr marL="266700" algn="ctr">
              <a:lnSpc>
                <a:spcPct val="100000"/>
              </a:lnSpc>
              <a:spcBef>
                <a:spcPts val="5"/>
              </a:spcBef>
            </a:pP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орфоэпической</a:t>
            </a:r>
            <a:r>
              <a:rPr sz="1400" b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нормой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+</a:t>
            </a:r>
            <a:endParaRPr sz="1400" dirty="0">
              <a:latin typeface="Calibri"/>
              <a:cs typeface="Calibri"/>
            </a:endParaRPr>
          </a:p>
          <a:p>
            <a:pPr marL="264160" algn="ctr">
              <a:lnSpc>
                <a:spcPct val="100000"/>
              </a:lnSpc>
            </a:pP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дополнительное</a:t>
            </a:r>
            <a:r>
              <a:rPr sz="14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устное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задание:</a:t>
            </a:r>
            <a:endParaRPr sz="1400" dirty="0">
              <a:latin typeface="Calibri"/>
              <a:cs typeface="Calibri"/>
            </a:endParaRPr>
          </a:p>
          <a:p>
            <a:pPr marL="195580" marR="69215" indent="-195580">
              <a:lnSpc>
                <a:spcPct val="100000"/>
              </a:lnSpc>
              <a:buAutoNum type="arabicParenR" startAt="2"/>
              <a:tabLst>
                <a:tab pos="195580" algn="l"/>
              </a:tabLst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составляют</a:t>
            </a:r>
            <a:r>
              <a:rPr sz="14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2-3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предложения</a:t>
            </a:r>
            <a:r>
              <a:rPr sz="14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со</a:t>
            </a:r>
            <a:endParaRPr sz="1400" dirty="0">
              <a:latin typeface="Calibri"/>
              <a:cs typeface="Calibri"/>
            </a:endParaRPr>
          </a:p>
          <a:p>
            <a:pPr marL="264795" algn="ctr">
              <a:lnSpc>
                <a:spcPct val="100000"/>
              </a:lnSpc>
            </a:pP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словами, которые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надо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запомнить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24" name="Изображение1"/>
          <p:cNvPicPr/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038603" y="1556778"/>
            <a:ext cx="4267200" cy="26137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0476CE-3230-6937-E01E-61682861A0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74" b="14234"/>
          <a:stretch/>
        </p:blipFill>
        <p:spPr>
          <a:xfrm>
            <a:off x="1066800" y="4526690"/>
            <a:ext cx="1894449" cy="141690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1700" y="21672"/>
            <a:ext cx="2808605" cy="6836328"/>
            <a:chOff x="251523" y="2924937"/>
            <a:chExt cx="2808605" cy="3384956"/>
          </a:xfrm>
        </p:grpSpPr>
        <p:sp>
          <p:nvSpPr>
            <p:cNvPr id="3" name="object 3"/>
            <p:cNvSpPr/>
            <p:nvPr/>
          </p:nvSpPr>
          <p:spPr>
            <a:xfrm>
              <a:off x="251523" y="2924937"/>
              <a:ext cx="2808605" cy="3384550"/>
            </a:xfrm>
            <a:custGeom>
              <a:avLst/>
              <a:gdLst/>
              <a:ahLst/>
              <a:cxnLst/>
              <a:rect l="l" t="t" r="r" b="b"/>
              <a:pathLst>
                <a:path w="2808605" h="3384550">
                  <a:moveTo>
                    <a:pt x="2808287" y="0"/>
                  </a:moveTo>
                  <a:lnTo>
                    <a:pt x="0" y="0"/>
                  </a:lnTo>
                  <a:lnTo>
                    <a:pt x="0" y="3384384"/>
                  </a:lnTo>
                  <a:lnTo>
                    <a:pt x="2340292" y="3384384"/>
                  </a:lnTo>
                  <a:lnTo>
                    <a:pt x="2808287" y="2916326"/>
                  </a:lnTo>
                  <a:lnTo>
                    <a:pt x="2808287" y="0"/>
                  </a:lnTo>
                  <a:close/>
                </a:path>
              </a:pathLst>
            </a:custGeom>
            <a:solidFill>
              <a:srgbClr val="FBD4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91815" y="5841263"/>
              <a:ext cx="467995" cy="468630"/>
            </a:xfrm>
            <a:custGeom>
              <a:avLst/>
              <a:gdLst/>
              <a:ahLst/>
              <a:cxnLst/>
              <a:rect l="l" t="t" r="r" b="b"/>
              <a:pathLst>
                <a:path w="467994" h="468629">
                  <a:moveTo>
                    <a:pt x="467994" y="0"/>
                  </a:moveTo>
                  <a:lnTo>
                    <a:pt x="93598" y="93611"/>
                  </a:lnTo>
                  <a:lnTo>
                    <a:pt x="0" y="468058"/>
                  </a:lnTo>
                  <a:lnTo>
                    <a:pt x="467994" y="0"/>
                  </a:lnTo>
                  <a:close/>
                </a:path>
              </a:pathLst>
            </a:custGeom>
            <a:solidFill>
              <a:srgbClr val="CAA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34454" y="2957639"/>
            <a:ext cx="264794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dirty="0">
                <a:solidFill>
                  <a:srgbClr val="001F5F"/>
                </a:solidFill>
                <a:latin typeface="Calibri"/>
                <a:cs typeface="Calibri"/>
              </a:rPr>
              <a:t>…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26351" y="182289"/>
            <a:ext cx="4594788" cy="15196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90"/>
              </a:spcBef>
            </a:pPr>
            <a:r>
              <a:rPr lang="ru-RU" sz="1400" b="1" i="1" spc="-10" dirty="0">
                <a:solidFill>
                  <a:srgbClr val="001F5F"/>
                </a:solidFill>
                <a:latin typeface="Calibri"/>
                <a:cs typeface="Calibri"/>
              </a:rPr>
              <a:t>       </a:t>
            </a:r>
            <a:r>
              <a:rPr sz="1400" b="1" i="1" spc="-10" dirty="0">
                <a:solidFill>
                  <a:srgbClr val="001F5F"/>
                </a:solidFill>
                <a:latin typeface="Calibri"/>
                <a:cs typeface="Calibri"/>
              </a:rPr>
              <a:t>«Мы</a:t>
            </a:r>
            <a:r>
              <a:rPr sz="1400" b="1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Calibri"/>
                <a:cs typeface="Calibri"/>
              </a:rPr>
              <a:t>должны</a:t>
            </a:r>
            <a:r>
              <a:rPr sz="1400" b="1" i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Calibri"/>
                <a:cs typeface="Calibri"/>
              </a:rPr>
              <a:t>пересмотреть</a:t>
            </a:r>
            <a:r>
              <a:rPr sz="1400" b="1" i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Calibri"/>
                <a:cs typeface="Calibri"/>
              </a:rPr>
              <a:t>вопрос о</a:t>
            </a:r>
            <a:r>
              <a:rPr sz="1400" b="1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Calibri"/>
                <a:cs typeface="Calibri"/>
              </a:rPr>
              <a:t>роли</a:t>
            </a:r>
            <a:r>
              <a:rPr sz="1400" b="1" i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Calibri"/>
                <a:cs typeface="Calibri"/>
              </a:rPr>
              <a:t>мнемотехники.</a:t>
            </a:r>
            <a:endParaRPr sz="14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lang="ru-RU" sz="1400" b="1" i="1" spc="-5" dirty="0">
                <a:solidFill>
                  <a:srgbClr val="001F5F"/>
                </a:solidFill>
                <a:latin typeface="Calibri"/>
                <a:cs typeface="Calibri"/>
              </a:rPr>
              <a:t>       </a:t>
            </a:r>
            <a:r>
              <a:rPr sz="1400" b="1" i="1" spc="-5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400"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Calibri"/>
                <a:cs typeface="Calibri"/>
              </a:rPr>
              <a:t>большинстве</a:t>
            </a:r>
            <a:r>
              <a:rPr sz="1400" b="1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Calibri"/>
                <a:cs typeface="Calibri"/>
              </a:rPr>
              <a:t>случаев</a:t>
            </a:r>
            <a:r>
              <a:rPr sz="1400" b="1" i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i="1" spc="-15" dirty="0">
                <a:solidFill>
                  <a:srgbClr val="001F5F"/>
                </a:solidFill>
                <a:latin typeface="Calibri"/>
                <a:cs typeface="Calibri"/>
              </a:rPr>
              <a:t>ее</a:t>
            </a:r>
            <a:r>
              <a:rPr sz="1400" b="1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Calibri"/>
                <a:cs typeface="Calibri"/>
              </a:rPr>
              <a:t>роль</a:t>
            </a:r>
            <a:r>
              <a:rPr sz="1400"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Calibri"/>
                <a:cs typeface="Calibri"/>
              </a:rPr>
              <a:t>явно</a:t>
            </a:r>
            <a:r>
              <a:rPr sz="1400" b="1" i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i="1" spc="-10" dirty="0" err="1">
                <a:solidFill>
                  <a:srgbClr val="001F5F"/>
                </a:solidFill>
                <a:latin typeface="Calibri"/>
                <a:cs typeface="Calibri"/>
              </a:rPr>
              <a:t>недооценивается</a:t>
            </a:r>
            <a:r>
              <a:rPr sz="1400" b="1" i="1" spc="-10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lang="ru-RU" sz="14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lang="ru-RU" sz="1400" b="1" i="1" spc="-10" dirty="0">
                <a:solidFill>
                  <a:srgbClr val="001F5F"/>
                </a:solidFill>
                <a:latin typeface="Calibri"/>
                <a:cs typeface="Calibri"/>
              </a:rPr>
              <a:t>       </a:t>
            </a:r>
            <a:r>
              <a:rPr sz="1400" b="1" i="1" spc="-10" dirty="0" err="1">
                <a:solidFill>
                  <a:srgbClr val="001F5F"/>
                </a:solidFill>
                <a:latin typeface="Calibri"/>
                <a:cs typeface="Calibri"/>
              </a:rPr>
              <a:t>Необходимо</a:t>
            </a:r>
            <a:r>
              <a:rPr sz="1400" b="1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Calibri"/>
                <a:cs typeface="Calibri"/>
              </a:rPr>
              <a:t>найти</a:t>
            </a:r>
            <a:r>
              <a:rPr sz="1400" b="1" i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Calibri"/>
                <a:cs typeface="Calibri"/>
              </a:rPr>
              <a:t>адекватное</a:t>
            </a:r>
            <a:r>
              <a:rPr sz="1400" b="1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Calibri"/>
                <a:cs typeface="Calibri"/>
              </a:rPr>
              <a:t>применение</a:t>
            </a:r>
            <a:r>
              <a:rPr sz="1400" b="1" i="1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Calibri"/>
                <a:cs typeface="Calibri"/>
              </a:rPr>
              <a:t>этому </a:t>
            </a:r>
            <a:r>
              <a:rPr sz="1400" b="1" i="1" spc="-3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i="1" spc="-15" dirty="0">
                <a:solidFill>
                  <a:srgbClr val="001F5F"/>
                </a:solidFill>
                <a:latin typeface="Calibri"/>
                <a:cs typeface="Calibri"/>
              </a:rPr>
              <a:t>несомненно могучему</a:t>
            </a:r>
            <a:r>
              <a:rPr sz="1400" b="1" i="1" spc="-10" dirty="0">
                <a:solidFill>
                  <a:srgbClr val="001F5F"/>
                </a:solidFill>
                <a:latin typeface="Calibri"/>
                <a:cs typeface="Calibri"/>
              </a:rPr>
              <a:t> педагогическому средству» </a:t>
            </a:r>
            <a:r>
              <a:rPr sz="1400" b="1" i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endParaRPr lang="ru-RU" sz="1400" b="1" i="1" spc="-5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335280" marR="322580" algn="r">
              <a:lnSpc>
                <a:spcPct val="100000"/>
              </a:lnSpc>
              <a:spcBef>
                <a:spcPts val="5"/>
              </a:spcBef>
            </a:pPr>
            <a:r>
              <a:rPr sz="1400" b="1" i="1" spc="-10" dirty="0">
                <a:solidFill>
                  <a:srgbClr val="001F5F"/>
                </a:solidFill>
                <a:latin typeface="Calibri"/>
                <a:cs typeface="Calibri"/>
              </a:rPr>
              <a:t>(А.Н.</a:t>
            </a:r>
            <a:r>
              <a:rPr sz="1400" b="1" i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Calibri"/>
                <a:cs typeface="Calibri"/>
              </a:rPr>
              <a:t>Леонтьев,</a:t>
            </a:r>
            <a:r>
              <a:rPr sz="1400" b="1" i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Calibri"/>
                <a:cs typeface="Calibri"/>
              </a:rPr>
              <a:t>психолог)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5855" y="1769386"/>
            <a:ext cx="3995929" cy="508863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366008" y="1791486"/>
            <a:ext cx="3351529" cy="4667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b="1" i="1" dirty="0">
                <a:solidFill>
                  <a:srgbClr val="002060"/>
                </a:solidFill>
                <a:cs typeface="Calibri"/>
              </a:rPr>
              <a:t>Непроизвольная память:</a:t>
            </a:r>
            <a:endParaRPr lang="ru-RU" b="1" dirty="0">
              <a:solidFill>
                <a:srgbClr val="002060"/>
              </a:solidFill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lang="ru-RU" sz="1600" b="1" i="1" spc="5" dirty="0">
                <a:solidFill>
                  <a:srgbClr val="0070C0"/>
                </a:solidFill>
                <a:cs typeface="Calibri"/>
              </a:rPr>
              <a:t>З</a:t>
            </a:r>
            <a:r>
              <a:rPr lang="ru-RU" sz="1600" b="1" i="1" dirty="0">
                <a:solidFill>
                  <a:srgbClr val="0070C0"/>
                </a:solidFill>
                <a:cs typeface="Calibri"/>
              </a:rPr>
              <a:t>апо</a:t>
            </a:r>
            <a:r>
              <a:rPr lang="ru-RU" sz="1600" b="1" i="1" spc="-5" dirty="0">
                <a:solidFill>
                  <a:srgbClr val="0070C0"/>
                </a:solidFill>
                <a:cs typeface="Calibri"/>
              </a:rPr>
              <a:t>м</a:t>
            </a:r>
            <a:r>
              <a:rPr lang="ru-RU" sz="1600" b="1" i="1" spc="5" dirty="0">
                <a:solidFill>
                  <a:srgbClr val="0070C0"/>
                </a:solidFill>
                <a:cs typeface="Calibri"/>
              </a:rPr>
              <a:t>и</a:t>
            </a:r>
            <a:r>
              <a:rPr lang="ru-RU" sz="1600" b="1" i="1" spc="-10" dirty="0">
                <a:solidFill>
                  <a:srgbClr val="0070C0"/>
                </a:solidFill>
                <a:cs typeface="Calibri"/>
              </a:rPr>
              <a:t>н</a:t>
            </a:r>
            <a:r>
              <a:rPr lang="ru-RU" sz="1600" b="1" i="1" dirty="0">
                <a:solidFill>
                  <a:srgbClr val="0070C0"/>
                </a:solidFill>
                <a:cs typeface="Calibri"/>
              </a:rPr>
              <a:t>ает</a:t>
            </a:r>
            <a:r>
              <a:rPr lang="ru-RU" sz="1600" b="1" i="1" spc="-70" dirty="0">
                <a:solidFill>
                  <a:srgbClr val="0070C0"/>
                </a:solidFill>
                <a:cs typeface="Calibri"/>
              </a:rPr>
              <a:t> </a:t>
            </a:r>
            <a:r>
              <a:rPr lang="ru-RU" sz="1600" b="1" i="1" dirty="0">
                <a:solidFill>
                  <a:srgbClr val="0070C0"/>
                </a:solidFill>
                <a:cs typeface="Calibri"/>
              </a:rPr>
              <a:t>са</a:t>
            </a:r>
            <a:r>
              <a:rPr lang="ru-RU" sz="1600" b="1" i="1" spc="-5" dirty="0">
                <a:solidFill>
                  <a:srgbClr val="0070C0"/>
                </a:solidFill>
                <a:cs typeface="Calibri"/>
              </a:rPr>
              <a:t>м</a:t>
            </a:r>
            <a:r>
              <a:rPr lang="ru-RU" sz="1600" b="1" i="1" dirty="0">
                <a:solidFill>
                  <a:srgbClr val="0070C0"/>
                </a:solidFill>
                <a:cs typeface="Calibri"/>
              </a:rPr>
              <a:t>,</a:t>
            </a:r>
            <a:r>
              <a:rPr lang="ru-RU" sz="1600" b="1" i="1" spc="-20" dirty="0">
                <a:solidFill>
                  <a:srgbClr val="0070C0"/>
                </a:solidFill>
                <a:cs typeface="Calibri"/>
              </a:rPr>
              <a:t> </a:t>
            </a:r>
            <a:r>
              <a:rPr lang="ru-RU" sz="1600" b="1" i="1" dirty="0">
                <a:solidFill>
                  <a:srgbClr val="0070C0"/>
                </a:solidFill>
                <a:cs typeface="Calibri"/>
              </a:rPr>
              <a:t>по</a:t>
            </a:r>
            <a:r>
              <a:rPr lang="ru-RU" sz="1600" b="1" i="1" spc="5" dirty="0">
                <a:solidFill>
                  <a:srgbClr val="0070C0"/>
                </a:solidFill>
                <a:cs typeface="Calibri"/>
              </a:rPr>
              <a:t>то</a:t>
            </a:r>
            <a:r>
              <a:rPr lang="ru-RU" sz="1600" b="1" i="1" spc="-5" dirty="0">
                <a:solidFill>
                  <a:srgbClr val="0070C0"/>
                </a:solidFill>
                <a:cs typeface="Calibri"/>
              </a:rPr>
              <a:t>м</a:t>
            </a:r>
            <a:r>
              <a:rPr lang="ru-RU" sz="1600" b="1" i="1" dirty="0">
                <a:solidFill>
                  <a:srgbClr val="0070C0"/>
                </a:solidFill>
                <a:cs typeface="Calibri"/>
              </a:rPr>
              <a:t>у</a:t>
            </a:r>
            <a:r>
              <a:rPr lang="ru-RU" sz="1600" b="1" i="1" spc="-40" dirty="0">
                <a:solidFill>
                  <a:srgbClr val="0070C0"/>
                </a:solidFill>
                <a:cs typeface="Calibri"/>
              </a:rPr>
              <a:t> </a:t>
            </a:r>
            <a:r>
              <a:rPr lang="ru-RU" sz="1600" b="1" i="1" spc="-15" dirty="0">
                <a:solidFill>
                  <a:srgbClr val="0070C0"/>
                </a:solidFill>
                <a:cs typeface="Calibri"/>
              </a:rPr>
              <a:t>ч</a:t>
            </a:r>
            <a:r>
              <a:rPr lang="ru-RU" sz="1600" b="1" i="1" spc="5" dirty="0">
                <a:solidFill>
                  <a:srgbClr val="0070C0"/>
                </a:solidFill>
                <a:cs typeface="Calibri"/>
              </a:rPr>
              <a:t>т</a:t>
            </a:r>
            <a:r>
              <a:rPr lang="ru-RU" sz="1600" b="1" i="1" dirty="0">
                <a:solidFill>
                  <a:srgbClr val="0070C0"/>
                </a:solidFill>
                <a:cs typeface="Calibri"/>
              </a:rPr>
              <a:t>о</a:t>
            </a:r>
            <a:r>
              <a:rPr lang="ru-RU" sz="1600" b="1" i="1" spc="-5" dirty="0">
                <a:solidFill>
                  <a:srgbClr val="0070C0"/>
                </a:solidFill>
                <a:cs typeface="Calibri"/>
              </a:rPr>
              <a:t> </a:t>
            </a:r>
            <a:r>
              <a:rPr lang="ru-RU" sz="1600" b="1" i="1" dirty="0">
                <a:solidFill>
                  <a:srgbClr val="0070C0"/>
                </a:solidFill>
                <a:cs typeface="Calibri"/>
              </a:rPr>
              <a:t>и</a:t>
            </a:r>
            <a:r>
              <a:rPr lang="ru-RU" sz="1600" b="1" i="1" spc="-10" dirty="0">
                <a:solidFill>
                  <a:srgbClr val="0070C0"/>
                </a:solidFill>
                <a:cs typeface="Calibri"/>
              </a:rPr>
              <a:t>н</a:t>
            </a:r>
            <a:r>
              <a:rPr lang="ru-RU" sz="1600" b="1" i="1" spc="5" dirty="0">
                <a:solidFill>
                  <a:srgbClr val="0070C0"/>
                </a:solidFill>
                <a:cs typeface="Calibri"/>
              </a:rPr>
              <a:t>т</a:t>
            </a:r>
            <a:r>
              <a:rPr lang="ru-RU" sz="1600" b="1" i="1" dirty="0">
                <a:solidFill>
                  <a:srgbClr val="0070C0"/>
                </a:solidFill>
                <a:cs typeface="Calibri"/>
              </a:rPr>
              <a:t>е</a:t>
            </a:r>
            <a:r>
              <a:rPr lang="ru-RU" sz="1600" b="1" i="1" spc="5" dirty="0">
                <a:solidFill>
                  <a:srgbClr val="0070C0"/>
                </a:solidFill>
                <a:cs typeface="Calibri"/>
              </a:rPr>
              <a:t>р</a:t>
            </a:r>
            <a:r>
              <a:rPr lang="ru-RU" sz="1600" b="1" i="1" dirty="0">
                <a:solidFill>
                  <a:srgbClr val="0070C0"/>
                </a:solidFill>
                <a:cs typeface="Calibri"/>
              </a:rPr>
              <a:t>ес</a:t>
            </a:r>
            <a:r>
              <a:rPr lang="ru-RU" sz="1600" b="1" i="1" spc="-10" dirty="0">
                <a:solidFill>
                  <a:srgbClr val="0070C0"/>
                </a:solidFill>
                <a:cs typeface="Calibri"/>
              </a:rPr>
              <a:t>н</a:t>
            </a:r>
            <a:r>
              <a:rPr lang="ru-RU" sz="1600" b="1" i="1" spc="5" dirty="0">
                <a:solidFill>
                  <a:srgbClr val="0070C0"/>
                </a:solidFill>
                <a:cs typeface="Calibri"/>
              </a:rPr>
              <a:t>о</a:t>
            </a:r>
            <a:r>
              <a:rPr lang="ru-RU" sz="1600" b="1" i="1" dirty="0">
                <a:solidFill>
                  <a:srgbClr val="0070C0"/>
                </a:solidFill>
                <a:cs typeface="Calibri"/>
              </a:rPr>
              <a:t>!</a:t>
            </a:r>
            <a:endParaRPr lang="ru-RU" sz="1600" b="1" dirty="0">
              <a:solidFill>
                <a:srgbClr val="0070C0"/>
              </a:solidFill>
              <a:cs typeface="Calibri"/>
            </a:endParaRPr>
          </a:p>
          <a:p>
            <a:pPr marL="92075" marR="96520">
              <a:lnSpc>
                <a:spcPct val="100499"/>
              </a:lnSpc>
              <a:spcBef>
                <a:spcPts val="240"/>
              </a:spcBef>
            </a:pPr>
            <a:r>
              <a:rPr lang="ru-RU" sz="16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 Мнемонические </a:t>
            </a:r>
            <a:r>
              <a:rPr lang="ru-RU" sz="16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рифмовки</a:t>
            </a:r>
            <a:r>
              <a:rPr lang="ru-RU" sz="1600" b="1" dirty="0">
                <a:solidFill>
                  <a:srgbClr val="FF0000"/>
                </a:solidFill>
                <a:cs typeface="Calibri"/>
              </a:rPr>
              <a:t> </a:t>
            </a:r>
            <a:r>
              <a:rPr lang="ru-RU" sz="1600" b="1" spc="-5" dirty="0">
                <a:solidFill>
                  <a:srgbClr val="FF0000"/>
                </a:solidFill>
                <a:cs typeface="Calibri"/>
              </a:rPr>
              <a:t>– </a:t>
            </a:r>
            <a:r>
              <a:rPr lang="ru-RU" spc="-10" dirty="0">
                <a:solidFill>
                  <a:srgbClr val="001F5F"/>
                </a:solidFill>
                <a:cs typeface="Calibri"/>
              </a:rPr>
              <a:t>специально </a:t>
            </a:r>
            <a:r>
              <a:rPr lang="ru-RU" spc="-5" dirty="0">
                <a:solidFill>
                  <a:srgbClr val="001F5F"/>
                </a:solidFill>
                <a:cs typeface="Calibri"/>
              </a:rPr>
              <a:t>составленные </a:t>
            </a:r>
            <a:r>
              <a:rPr lang="ru-RU" spc="-30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pc="-10" dirty="0">
                <a:solidFill>
                  <a:srgbClr val="001F5F"/>
                </a:solidFill>
                <a:cs typeface="Calibri"/>
              </a:rPr>
              <a:t>поэтические </a:t>
            </a:r>
            <a:r>
              <a:rPr lang="ru-RU" spc="-15" dirty="0">
                <a:solidFill>
                  <a:srgbClr val="001F5F"/>
                </a:solidFill>
                <a:cs typeface="Calibri"/>
              </a:rPr>
              <a:t>тексты </a:t>
            </a:r>
            <a:r>
              <a:rPr lang="ru-RU" spc="-10" dirty="0">
                <a:solidFill>
                  <a:srgbClr val="001F5F"/>
                </a:solidFill>
                <a:cs typeface="Calibri"/>
              </a:rPr>
              <a:t>(двустишия,</a:t>
            </a:r>
            <a:r>
              <a:rPr lang="ru-RU" spc="29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pc="-10" dirty="0">
                <a:solidFill>
                  <a:srgbClr val="001F5F"/>
                </a:solidFill>
                <a:cs typeface="Calibri"/>
              </a:rPr>
              <a:t>четверостишия), </a:t>
            </a:r>
            <a:r>
              <a:rPr lang="ru-RU" spc="-5" dirty="0">
                <a:solidFill>
                  <a:srgbClr val="001F5F"/>
                </a:solidFill>
                <a:cs typeface="Calibri"/>
              </a:rPr>
              <a:t>построенные </a:t>
            </a:r>
            <a:r>
              <a:rPr lang="ru-RU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pc="-10" dirty="0">
                <a:solidFill>
                  <a:srgbClr val="001F5F"/>
                </a:solidFill>
                <a:cs typeface="Calibri"/>
              </a:rPr>
              <a:t>по</a:t>
            </a:r>
            <a:r>
              <a:rPr lang="ru-RU" spc="-2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pc="-10" dirty="0">
                <a:solidFill>
                  <a:srgbClr val="001F5F"/>
                </a:solidFill>
                <a:cs typeface="Calibri"/>
              </a:rPr>
              <a:t>законам</a:t>
            </a:r>
            <a:r>
              <a:rPr lang="ru-RU" spc="1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pc="-15" dirty="0">
                <a:solidFill>
                  <a:srgbClr val="001F5F"/>
                </a:solidFill>
                <a:cs typeface="Calibri"/>
              </a:rPr>
              <a:t>ритма</a:t>
            </a:r>
            <a:r>
              <a:rPr lang="ru-RU" spc="40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pc="-5" dirty="0">
                <a:solidFill>
                  <a:srgbClr val="001F5F"/>
                </a:solidFill>
                <a:cs typeface="Calibri"/>
              </a:rPr>
              <a:t>и</a:t>
            </a:r>
            <a:r>
              <a:rPr lang="ru-RU" spc="10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pc="-10" dirty="0">
                <a:solidFill>
                  <a:srgbClr val="001F5F"/>
                </a:solidFill>
                <a:cs typeface="Calibri"/>
              </a:rPr>
              <a:t>рифмы,</a:t>
            </a:r>
            <a:r>
              <a:rPr lang="ru-RU" spc="50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pc="-10" dirty="0">
                <a:solidFill>
                  <a:srgbClr val="001F5F"/>
                </a:solidFill>
                <a:cs typeface="Calibri"/>
              </a:rPr>
              <a:t>помогающие</a:t>
            </a:r>
            <a:r>
              <a:rPr lang="ru-RU" spc="4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pc="-15" dirty="0">
                <a:solidFill>
                  <a:srgbClr val="001F5F"/>
                </a:solidFill>
                <a:cs typeface="Calibri"/>
              </a:rPr>
              <a:t>школьникам</a:t>
            </a:r>
            <a:r>
              <a:rPr lang="ru-RU" spc="6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pc="-5" dirty="0">
                <a:solidFill>
                  <a:srgbClr val="001F5F"/>
                </a:solidFill>
                <a:cs typeface="Calibri"/>
              </a:rPr>
              <a:t>освоить </a:t>
            </a:r>
            <a:r>
              <a:rPr lang="ru-RU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pc="-10" dirty="0">
                <a:solidFill>
                  <a:srgbClr val="001F5F"/>
                </a:solidFill>
                <a:cs typeface="Calibri"/>
              </a:rPr>
              <a:t>нормы произношения, правописание </a:t>
            </a:r>
            <a:r>
              <a:rPr lang="ru-RU" spc="-20" dirty="0">
                <a:solidFill>
                  <a:srgbClr val="001F5F"/>
                </a:solidFill>
                <a:cs typeface="Calibri"/>
              </a:rPr>
              <a:t>трудных</a:t>
            </a:r>
            <a:r>
              <a:rPr lang="ru-RU" spc="-1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pc="-5" dirty="0">
                <a:solidFill>
                  <a:srgbClr val="001F5F"/>
                </a:solidFill>
                <a:cs typeface="Calibri"/>
              </a:rPr>
              <a:t>словарных </a:t>
            </a:r>
            <a:r>
              <a:rPr lang="ru-RU" dirty="0">
                <a:solidFill>
                  <a:srgbClr val="001F5F"/>
                </a:solidFill>
                <a:cs typeface="Calibri"/>
              </a:rPr>
              <a:t>слов </a:t>
            </a:r>
            <a:r>
              <a:rPr lang="ru-RU" spc="-5" dirty="0">
                <a:solidFill>
                  <a:srgbClr val="001F5F"/>
                </a:solidFill>
                <a:cs typeface="Calibri"/>
              </a:rPr>
              <a:t>и </a:t>
            </a:r>
            <a:r>
              <a:rPr lang="ru-RU" spc="-30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dirty="0">
                <a:solidFill>
                  <a:srgbClr val="001F5F"/>
                </a:solidFill>
                <a:cs typeface="Calibri"/>
              </a:rPr>
              <a:t>слов-</a:t>
            </a:r>
            <a:r>
              <a:rPr lang="ru-RU" spc="-5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pc="-5" dirty="0">
                <a:solidFill>
                  <a:srgbClr val="001F5F"/>
                </a:solidFill>
                <a:cs typeface="Calibri"/>
              </a:rPr>
              <a:t>исключений</a:t>
            </a:r>
            <a:r>
              <a:rPr lang="ru-RU" spc="5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pc="-10" dirty="0">
                <a:solidFill>
                  <a:srgbClr val="001F5F"/>
                </a:solidFill>
                <a:cs typeface="Calibri"/>
              </a:rPr>
              <a:t>из</a:t>
            </a:r>
            <a:r>
              <a:rPr lang="ru-RU" spc="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pc="-10" dirty="0">
                <a:solidFill>
                  <a:srgbClr val="001F5F"/>
                </a:solidFill>
                <a:cs typeface="Calibri"/>
              </a:rPr>
              <a:t>орфографических</a:t>
            </a:r>
            <a:r>
              <a:rPr lang="ru-RU" spc="10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pc="-10" dirty="0">
                <a:solidFill>
                  <a:srgbClr val="001F5F"/>
                </a:solidFill>
                <a:cs typeface="Calibri"/>
              </a:rPr>
              <a:t>правил</a:t>
            </a:r>
            <a:endParaRPr lang="ru-RU" dirty="0"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934200" y="3276599"/>
            <a:ext cx="2286000" cy="3031367"/>
            <a:chOff x="6934198" y="3276575"/>
            <a:chExt cx="2286000" cy="3031367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4198" y="3276575"/>
              <a:ext cx="2286000" cy="303136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00060" y="3411474"/>
              <a:ext cx="1086738" cy="731393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271700" y="0"/>
            <a:ext cx="2630880" cy="6168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endParaRPr lang="ru-RU" sz="1400" i="1" spc="-10" dirty="0">
              <a:solidFill>
                <a:srgbClr val="001F5F"/>
              </a:solidFill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1400" i="1" spc="-10" dirty="0">
                <a:solidFill>
                  <a:srgbClr val="001F5F"/>
                </a:solidFill>
                <a:cs typeface="Calibri"/>
              </a:rPr>
              <a:t>Положи-ка</a:t>
            </a:r>
            <a:r>
              <a:rPr lang="ru-RU" sz="1400" i="1" spc="-40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i="1" spc="-5" dirty="0">
                <a:solidFill>
                  <a:srgbClr val="001F5F"/>
                </a:solidFill>
                <a:cs typeface="Calibri"/>
              </a:rPr>
              <a:t>в</a:t>
            </a:r>
            <a:r>
              <a:rPr lang="ru-RU" sz="1400" i="1" spc="-10" dirty="0">
                <a:solidFill>
                  <a:srgbClr val="001F5F"/>
                </a:solidFill>
                <a:cs typeface="Calibri"/>
              </a:rPr>
              <a:t> свой</a:t>
            </a:r>
            <a:r>
              <a:rPr lang="ru-RU" sz="1400" i="1" spc="-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b="1" i="1" spc="-5" dirty="0" err="1">
                <a:solidFill>
                  <a:srgbClr val="001F5F"/>
                </a:solidFill>
                <a:cs typeface="Calibri"/>
              </a:rPr>
              <a:t>портфЕль</a:t>
            </a:r>
            <a:endParaRPr lang="ru-RU" sz="1400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1400" i="1" spc="-5" dirty="0">
                <a:solidFill>
                  <a:srgbClr val="001F5F"/>
                </a:solidFill>
                <a:cs typeface="Calibri"/>
              </a:rPr>
              <a:t>свежесрезанный</a:t>
            </a:r>
            <a:r>
              <a:rPr lang="ru-RU" sz="1400" i="1" spc="-3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b="1" i="1" spc="-5" dirty="0" err="1">
                <a:solidFill>
                  <a:srgbClr val="001F5F"/>
                </a:solidFill>
                <a:cs typeface="Calibri"/>
              </a:rPr>
              <a:t>щавЕль</a:t>
            </a:r>
            <a:r>
              <a:rPr lang="ru-RU" sz="1400" i="1" spc="-5" dirty="0">
                <a:solidFill>
                  <a:srgbClr val="001F5F"/>
                </a:solidFill>
                <a:cs typeface="Calibri"/>
              </a:rPr>
              <a:t>.</a:t>
            </a:r>
            <a:endParaRPr lang="ru-RU" sz="1400" dirty="0">
              <a:cs typeface="Calibri"/>
            </a:endParaRPr>
          </a:p>
          <a:p>
            <a:pPr marL="12700" marR="242570">
              <a:lnSpc>
                <a:spcPct val="100000"/>
              </a:lnSpc>
            </a:pPr>
            <a:r>
              <a:rPr lang="ru-RU" sz="1400" i="1" spc="-10" dirty="0">
                <a:solidFill>
                  <a:srgbClr val="001F5F"/>
                </a:solidFill>
                <a:cs typeface="Calibri"/>
              </a:rPr>
              <a:t>Чтоб</a:t>
            </a:r>
            <a:r>
              <a:rPr lang="ru-RU" sz="1400" i="1" spc="-1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i="1" spc="-5" dirty="0">
                <a:solidFill>
                  <a:srgbClr val="001F5F"/>
                </a:solidFill>
                <a:cs typeface="Calibri"/>
              </a:rPr>
              <a:t>в</a:t>
            </a:r>
            <a:r>
              <a:rPr lang="ru-RU" sz="1400" i="1" spc="-10" dirty="0">
                <a:solidFill>
                  <a:srgbClr val="001F5F"/>
                </a:solidFill>
                <a:cs typeface="Calibri"/>
              </a:rPr>
              <a:t> футбол</a:t>
            </a:r>
            <a:r>
              <a:rPr lang="ru-RU" sz="1400" i="1" spc="-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i="1" spc="-10" dirty="0">
                <a:solidFill>
                  <a:srgbClr val="001F5F"/>
                </a:solidFill>
                <a:cs typeface="Calibri"/>
              </a:rPr>
              <a:t>играть</a:t>
            </a:r>
            <a:r>
              <a:rPr lang="ru-RU" sz="1400" i="1" spc="2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b="1" i="1" spc="-5" dirty="0" err="1">
                <a:solidFill>
                  <a:srgbClr val="001F5F"/>
                </a:solidFill>
                <a:cs typeface="Calibri"/>
              </a:rPr>
              <a:t>начАть</a:t>
            </a:r>
            <a:r>
              <a:rPr lang="ru-RU" sz="1400" i="1" spc="-5" dirty="0">
                <a:solidFill>
                  <a:srgbClr val="001F5F"/>
                </a:solidFill>
                <a:cs typeface="Calibri"/>
              </a:rPr>
              <a:t>, </a:t>
            </a:r>
            <a:r>
              <a:rPr lang="ru-RU" sz="1400" i="1" spc="-30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i="1" spc="-5" dirty="0">
                <a:solidFill>
                  <a:srgbClr val="001F5F"/>
                </a:solidFill>
                <a:cs typeface="Calibri"/>
              </a:rPr>
              <a:t>нужно</a:t>
            </a:r>
            <a:r>
              <a:rPr lang="ru-RU" sz="1400" i="1" spc="-5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i="1" spc="-10" dirty="0">
                <a:solidFill>
                  <a:srgbClr val="001F5F"/>
                </a:solidFill>
                <a:cs typeface="Calibri"/>
              </a:rPr>
              <a:t>мячик</a:t>
            </a:r>
            <a:r>
              <a:rPr lang="ru-RU" sz="1400" i="1" spc="20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i="1" spc="-10" dirty="0">
                <a:solidFill>
                  <a:srgbClr val="001F5F"/>
                </a:solidFill>
                <a:cs typeface="Calibri"/>
              </a:rPr>
              <a:t>накачать.</a:t>
            </a:r>
            <a:endParaRPr lang="ru-RU" sz="1400" dirty="0">
              <a:cs typeface="Calibri"/>
            </a:endParaRPr>
          </a:p>
          <a:p>
            <a:pPr marL="12700" marR="379095">
              <a:lnSpc>
                <a:spcPct val="100000"/>
              </a:lnSpc>
              <a:spcBef>
                <a:spcPts val="5"/>
              </a:spcBef>
            </a:pPr>
            <a:r>
              <a:rPr lang="ru-RU" sz="1400" i="1" spc="-50" dirty="0">
                <a:solidFill>
                  <a:srgbClr val="001F5F"/>
                </a:solidFill>
                <a:cs typeface="Calibri"/>
              </a:rPr>
              <a:t>Тот</a:t>
            </a:r>
            <a:r>
              <a:rPr lang="ru-RU" sz="1400" i="1" spc="-1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i="1" spc="-5" dirty="0">
                <a:solidFill>
                  <a:srgbClr val="001F5F"/>
                </a:solidFill>
                <a:cs typeface="Calibri"/>
              </a:rPr>
              <a:t>свои</a:t>
            </a:r>
            <a:r>
              <a:rPr lang="ru-RU" sz="1400" i="1" spc="-10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i="1" spc="-5" dirty="0">
                <a:solidFill>
                  <a:srgbClr val="001F5F"/>
                </a:solidFill>
                <a:cs typeface="Calibri"/>
              </a:rPr>
              <a:t>знания</a:t>
            </a:r>
            <a:r>
              <a:rPr lang="ru-RU" sz="1400" i="1" spc="-10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b="1" i="1" spc="-10" dirty="0" err="1">
                <a:solidFill>
                  <a:srgbClr val="001F5F"/>
                </a:solidFill>
                <a:cs typeface="Calibri"/>
              </a:rPr>
              <a:t>углубИт</a:t>
            </a:r>
            <a:r>
              <a:rPr lang="ru-RU" sz="1400" i="1" spc="-10" dirty="0">
                <a:solidFill>
                  <a:srgbClr val="001F5F"/>
                </a:solidFill>
                <a:cs typeface="Calibri"/>
              </a:rPr>
              <a:t>,</a:t>
            </a:r>
            <a:r>
              <a:rPr lang="ru-RU" sz="1400" i="1" spc="20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i="1" spc="-5" dirty="0">
                <a:solidFill>
                  <a:srgbClr val="001F5F"/>
                </a:solidFill>
                <a:cs typeface="Calibri"/>
              </a:rPr>
              <a:t>кто </a:t>
            </a:r>
            <a:r>
              <a:rPr lang="ru-RU" sz="1400" i="1" spc="-300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i="1" spc="-5" dirty="0">
                <a:solidFill>
                  <a:srgbClr val="001F5F"/>
                </a:solidFill>
                <a:cs typeface="Calibri"/>
              </a:rPr>
              <a:t>уроки</a:t>
            </a:r>
            <a:r>
              <a:rPr lang="ru-RU" sz="1400" i="1" spc="-2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b="1" i="1" spc="-5" dirty="0" err="1">
                <a:solidFill>
                  <a:srgbClr val="001F5F"/>
                </a:solidFill>
                <a:cs typeface="Calibri"/>
              </a:rPr>
              <a:t>повторИт</a:t>
            </a:r>
            <a:r>
              <a:rPr lang="ru-RU" sz="1400" i="1" spc="-5" dirty="0">
                <a:solidFill>
                  <a:srgbClr val="001F5F"/>
                </a:solidFill>
                <a:cs typeface="Calibri"/>
              </a:rPr>
              <a:t>.</a:t>
            </a:r>
            <a:endParaRPr lang="ru-RU" sz="1400" dirty="0">
              <a:cs typeface="Calibri"/>
            </a:endParaRPr>
          </a:p>
          <a:p>
            <a:pPr marL="12700" marR="107950">
              <a:lnSpc>
                <a:spcPct val="100000"/>
              </a:lnSpc>
            </a:pPr>
            <a:r>
              <a:rPr lang="ru-RU" sz="1400" i="1" spc="-10" dirty="0">
                <a:solidFill>
                  <a:srgbClr val="001F5F"/>
                </a:solidFill>
                <a:cs typeface="Calibri"/>
              </a:rPr>
              <a:t>Как</a:t>
            </a:r>
            <a:r>
              <a:rPr lang="ru-RU" sz="1400" i="1" spc="-40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i="1" spc="-5" dirty="0">
                <a:solidFill>
                  <a:srgbClr val="001F5F"/>
                </a:solidFill>
                <a:cs typeface="Calibri"/>
              </a:rPr>
              <a:t>все</a:t>
            </a:r>
            <a:r>
              <a:rPr lang="ru-RU" sz="1400" i="1" spc="-10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i="1" spc="-5" dirty="0">
                <a:solidFill>
                  <a:srgbClr val="001F5F"/>
                </a:solidFill>
                <a:cs typeface="Calibri"/>
              </a:rPr>
              <a:t>дружно</a:t>
            </a:r>
            <a:r>
              <a:rPr lang="ru-RU" sz="1400" i="1" spc="-30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i="1" spc="-10" dirty="0">
                <a:solidFill>
                  <a:srgbClr val="001F5F"/>
                </a:solidFill>
                <a:cs typeface="Calibri"/>
              </a:rPr>
              <a:t>замолчат</a:t>
            </a:r>
            <a:r>
              <a:rPr lang="ru-RU" sz="1400" i="1" spc="40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i="1" spc="-10" dirty="0">
                <a:solidFill>
                  <a:srgbClr val="001F5F"/>
                </a:solidFill>
                <a:cs typeface="Calibri"/>
              </a:rPr>
              <a:t>—</a:t>
            </a:r>
            <a:r>
              <a:rPr lang="ru-RU" sz="1400" i="1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i="1" spc="-5" dirty="0">
                <a:solidFill>
                  <a:srgbClr val="001F5F"/>
                </a:solidFill>
                <a:cs typeface="Calibri"/>
              </a:rPr>
              <a:t>сразу </a:t>
            </a:r>
            <a:r>
              <a:rPr lang="ru-RU" sz="1400" i="1" spc="-30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i="1" spc="-5" dirty="0">
                <a:solidFill>
                  <a:srgbClr val="001F5F"/>
                </a:solidFill>
                <a:cs typeface="Calibri"/>
              </a:rPr>
              <a:t>музыку</a:t>
            </a:r>
            <a:r>
              <a:rPr lang="ru-RU" sz="1400" i="1" spc="-30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b="1" i="1" spc="-5" dirty="0" err="1">
                <a:solidFill>
                  <a:srgbClr val="001F5F"/>
                </a:solidFill>
                <a:cs typeface="Calibri"/>
              </a:rPr>
              <a:t>включАт</a:t>
            </a:r>
            <a:r>
              <a:rPr lang="ru-RU" sz="1400" i="1" spc="-5" dirty="0">
                <a:solidFill>
                  <a:srgbClr val="001F5F"/>
                </a:solidFill>
                <a:cs typeface="Calibri"/>
              </a:rPr>
              <a:t>!</a:t>
            </a:r>
            <a:endParaRPr lang="ru-RU" sz="1400" dirty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400" i="1" spc="-5" dirty="0">
                <a:solidFill>
                  <a:srgbClr val="001F5F"/>
                </a:solidFill>
                <a:cs typeface="Calibri"/>
              </a:rPr>
              <a:t>Всем</a:t>
            </a:r>
            <a:r>
              <a:rPr lang="ru-RU" sz="1400" i="1" spc="-40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i="1" spc="-5" dirty="0">
                <a:solidFill>
                  <a:srgbClr val="001F5F"/>
                </a:solidFill>
                <a:cs typeface="Calibri"/>
              </a:rPr>
              <a:t>раздали</a:t>
            </a:r>
            <a:r>
              <a:rPr lang="ru-RU" sz="1400" i="1" spc="-10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i="1" spc="-5" dirty="0">
                <a:solidFill>
                  <a:srgbClr val="001F5F"/>
                </a:solidFill>
                <a:cs typeface="Calibri"/>
              </a:rPr>
              <a:t>фанты</a:t>
            </a:r>
            <a:r>
              <a:rPr lang="ru-RU" sz="1400" i="1" spc="40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i="1" spc="-10" dirty="0">
                <a:solidFill>
                  <a:srgbClr val="001F5F"/>
                </a:solidFill>
                <a:cs typeface="Calibri"/>
              </a:rPr>
              <a:t>—</a:t>
            </a:r>
            <a:r>
              <a:rPr lang="ru-RU" sz="1400" i="1" spc="-2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i="1" spc="-5" dirty="0">
                <a:solidFill>
                  <a:srgbClr val="001F5F"/>
                </a:solidFill>
                <a:cs typeface="Calibri"/>
              </a:rPr>
              <a:t>розовые</a:t>
            </a:r>
            <a:endParaRPr lang="ru-RU" sz="1400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1400" b="1" i="1" spc="-10" dirty="0" err="1">
                <a:solidFill>
                  <a:srgbClr val="001F5F"/>
                </a:solidFill>
                <a:cs typeface="Calibri"/>
              </a:rPr>
              <a:t>бАнты</a:t>
            </a:r>
            <a:r>
              <a:rPr lang="ru-RU" sz="1400" i="1" spc="-10" dirty="0">
                <a:solidFill>
                  <a:srgbClr val="001F5F"/>
                </a:solidFill>
                <a:cs typeface="Calibri"/>
              </a:rPr>
              <a:t>.</a:t>
            </a:r>
            <a:endParaRPr lang="ru-RU" sz="1400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1400" i="1" spc="-5" dirty="0">
                <a:solidFill>
                  <a:srgbClr val="001F5F"/>
                </a:solidFill>
                <a:cs typeface="Calibri"/>
              </a:rPr>
              <a:t>Помни:</a:t>
            </a:r>
            <a:r>
              <a:rPr lang="ru-RU" sz="1400" i="1" spc="-3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i="1" spc="-5" dirty="0">
                <a:solidFill>
                  <a:srgbClr val="001F5F"/>
                </a:solidFill>
                <a:cs typeface="Calibri"/>
              </a:rPr>
              <a:t>тот</a:t>
            </a:r>
            <a:r>
              <a:rPr lang="ru-RU" sz="1400" i="1" spc="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i="1" spc="-5" dirty="0">
                <a:solidFill>
                  <a:srgbClr val="001F5F"/>
                </a:solidFill>
                <a:cs typeface="Calibri"/>
              </a:rPr>
              <a:t>счастливее,</a:t>
            </a:r>
            <a:r>
              <a:rPr lang="ru-RU" sz="1400" i="1" spc="10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i="1" spc="-5" dirty="0">
                <a:solidFill>
                  <a:srgbClr val="001F5F"/>
                </a:solidFill>
                <a:cs typeface="Calibri"/>
              </a:rPr>
              <a:t>кто</a:t>
            </a:r>
            <a:endParaRPr lang="ru-RU" sz="1400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1400" i="1" spc="-10" dirty="0">
                <a:solidFill>
                  <a:srgbClr val="001F5F"/>
                </a:solidFill>
                <a:cs typeface="Calibri"/>
              </a:rPr>
              <a:t>душой</a:t>
            </a:r>
            <a:r>
              <a:rPr lang="ru-RU" sz="1400" i="1" spc="-5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b="1" i="1" spc="-5" dirty="0" err="1">
                <a:solidFill>
                  <a:srgbClr val="001F5F"/>
                </a:solidFill>
                <a:cs typeface="Calibri"/>
              </a:rPr>
              <a:t>красИвее</a:t>
            </a:r>
            <a:r>
              <a:rPr lang="ru-RU" sz="1400" i="1" spc="-5" dirty="0">
                <a:solidFill>
                  <a:srgbClr val="001F5F"/>
                </a:solidFill>
                <a:cs typeface="Calibri"/>
              </a:rPr>
              <a:t>!</a:t>
            </a:r>
            <a:endParaRPr lang="ru-RU" sz="1400" dirty="0">
              <a:cs typeface="Calibri"/>
            </a:endParaRPr>
          </a:p>
          <a:p>
            <a:pPr marL="12700" marR="86360">
              <a:lnSpc>
                <a:spcPct val="100000"/>
              </a:lnSpc>
            </a:pPr>
            <a:r>
              <a:rPr lang="ru-RU" sz="1400" i="1" spc="-5" dirty="0">
                <a:solidFill>
                  <a:srgbClr val="001F5F"/>
                </a:solidFill>
                <a:cs typeface="Calibri"/>
              </a:rPr>
              <a:t>Подарила </a:t>
            </a:r>
            <a:r>
              <a:rPr lang="ru-RU" sz="1400" i="1" spc="-10" dirty="0">
                <a:solidFill>
                  <a:srgbClr val="001F5F"/>
                </a:solidFill>
                <a:cs typeface="Calibri"/>
              </a:rPr>
              <a:t>дочке </a:t>
            </a:r>
            <a:r>
              <a:rPr lang="ru-RU" sz="1400" i="1" spc="-5" dirty="0">
                <a:solidFill>
                  <a:srgbClr val="001F5F"/>
                </a:solidFill>
                <a:cs typeface="Calibri"/>
              </a:rPr>
              <a:t>длинную </a:t>
            </a:r>
            <a:r>
              <a:rPr lang="ru-RU" sz="1400" b="1" i="1" spc="-10" dirty="0" err="1">
                <a:solidFill>
                  <a:srgbClr val="001F5F"/>
                </a:solidFill>
                <a:cs typeface="Calibri"/>
              </a:rPr>
              <a:t>цепОчку</a:t>
            </a:r>
            <a:r>
              <a:rPr lang="ru-RU" sz="1400" i="1" spc="-10" dirty="0">
                <a:solidFill>
                  <a:srgbClr val="001F5F"/>
                </a:solidFill>
                <a:cs typeface="Calibri"/>
              </a:rPr>
              <a:t>. </a:t>
            </a:r>
            <a:r>
              <a:rPr lang="ru-RU" sz="1400" i="1" spc="-30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i="1" spc="-10" dirty="0">
                <a:solidFill>
                  <a:srgbClr val="001F5F"/>
                </a:solidFill>
                <a:cs typeface="Calibri"/>
              </a:rPr>
              <a:t>Сделали</a:t>
            </a:r>
            <a:r>
              <a:rPr lang="ru-RU" sz="1400" i="1" spc="-3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i="1" spc="-10" dirty="0">
                <a:solidFill>
                  <a:srgbClr val="001F5F"/>
                </a:solidFill>
                <a:cs typeface="Calibri"/>
              </a:rPr>
              <a:t>мне</a:t>
            </a:r>
            <a:r>
              <a:rPr lang="ru-RU" sz="1400" i="1" spc="-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i="1" spc="-15" dirty="0">
                <a:solidFill>
                  <a:srgbClr val="001F5F"/>
                </a:solidFill>
                <a:cs typeface="Calibri"/>
              </a:rPr>
              <a:t>пол</a:t>
            </a:r>
            <a:r>
              <a:rPr lang="ru-RU" sz="1400" i="1" spc="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i="1" spc="-5" dirty="0">
                <a:solidFill>
                  <a:srgbClr val="001F5F"/>
                </a:solidFill>
                <a:cs typeface="Calibri"/>
              </a:rPr>
              <a:t>отличный:</a:t>
            </a:r>
            <a:endParaRPr lang="ru-RU" sz="1400" dirty="0">
              <a:cs typeface="Calibri"/>
            </a:endParaRPr>
          </a:p>
          <a:p>
            <a:pPr marL="12700" marR="290830">
              <a:lnSpc>
                <a:spcPct val="100000"/>
              </a:lnSpc>
            </a:pPr>
            <a:r>
              <a:rPr lang="ru-RU" sz="1400" i="1" spc="-5" dirty="0">
                <a:solidFill>
                  <a:srgbClr val="001F5F"/>
                </a:solidFill>
                <a:cs typeface="Calibri"/>
              </a:rPr>
              <a:t>крепкий,</a:t>
            </a:r>
            <a:r>
              <a:rPr lang="ru-RU" sz="1400" i="1" spc="-20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i="1" spc="-5" dirty="0">
                <a:solidFill>
                  <a:srgbClr val="001F5F"/>
                </a:solidFill>
                <a:cs typeface="Calibri"/>
              </a:rPr>
              <a:t>яркий,</a:t>
            </a:r>
            <a:r>
              <a:rPr lang="ru-RU" sz="1400" i="1" spc="10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b="1" i="1" spc="-10" dirty="0" err="1">
                <a:solidFill>
                  <a:srgbClr val="001F5F"/>
                </a:solidFill>
                <a:cs typeface="Calibri"/>
              </a:rPr>
              <a:t>мозаИчный</a:t>
            </a:r>
            <a:r>
              <a:rPr lang="ru-RU" sz="1400" i="1" spc="-10" dirty="0">
                <a:solidFill>
                  <a:srgbClr val="001F5F"/>
                </a:solidFill>
                <a:cs typeface="Calibri"/>
              </a:rPr>
              <a:t>! </a:t>
            </a:r>
            <a:r>
              <a:rPr lang="ru-RU" sz="1400" i="1" spc="-5" dirty="0">
                <a:solidFill>
                  <a:srgbClr val="001F5F"/>
                </a:solidFill>
                <a:cs typeface="Calibri"/>
              </a:rPr>
              <a:t> Сегодня </a:t>
            </a:r>
            <a:r>
              <a:rPr lang="ru-RU" sz="1400" i="1" spc="-10" dirty="0">
                <a:solidFill>
                  <a:srgbClr val="001F5F"/>
                </a:solidFill>
                <a:cs typeface="Calibri"/>
              </a:rPr>
              <a:t>горько плачем мы: урок </a:t>
            </a:r>
            <a:r>
              <a:rPr lang="ru-RU" sz="1400" i="1" spc="-30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i="1" spc="-10" dirty="0">
                <a:solidFill>
                  <a:srgbClr val="001F5F"/>
                </a:solidFill>
                <a:cs typeface="Calibri"/>
              </a:rPr>
              <a:t>пропущен</a:t>
            </a:r>
            <a:r>
              <a:rPr lang="ru-RU" sz="1400" i="1" spc="-1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b="1" i="1" spc="-10" dirty="0" err="1">
                <a:solidFill>
                  <a:srgbClr val="001F5F"/>
                </a:solidFill>
                <a:cs typeface="Calibri"/>
              </a:rPr>
              <a:t>знАчимый</a:t>
            </a:r>
            <a:r>
              <a:rPr lang="ru-RU" sz="1400" i="1" spc="-10" dirty="0">
                <a:solidFill>
                  <a:srgbClr val="001F5F"/>
                </a:solidFill>
                <a:cs typeface="Calibri"/>
              </a:rPr>
              <a:t>!</a:t>
            </a:r>
            <a:endParaRPr lang="ru-RU" sz="1400" dirty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400" i="1" spc="-5" dirty="0">
                <a:solidFill>
                  <a:srgbClr val="001F5F"/>
                </a:solidFill>
                <a:cs typeface="Calibri"/>
              </a:rPr>
              <a:t>По</a:t>
            </a:r>
            <a:r>
              <a:rPr lang="ru-RU" sz="1400" i="1" spc="-3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i="1" spc="-5" dirty="0">
                <a:solidFill>
                  <a:srgbClr val="001F5F"/>
                </a:solidFill>
                <a:cs typeface="Calibri"/>
              </a:rPr>
              <a:t>поведению</a:t>
            </a:r>
            <a:r>
              <a:rPr lang="ru-RU" sz="1400" i="1" spc="-30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i="1" spc="-5" dirty="0">
                <a:solidFill>
                  <a:srgbClr val="001F5F"/>
                </a:solidFill>
                <a:cs typeface="Calibri"/>
              </a:rPr>
              <a:t>видно,</a:t>
            </a:r>
            <a:r>
              <a:rPr lang="ru-RU" sz="1400" i="1" spc="-20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i="1" spc="-10" dirty="0">
                <a:solidFill>
                  <a:srgbClr val="001F5F"/>
                </a:solidFill>
                <a:cs typeface="Calibri"/>
              </a:rPr>
              <a:t>что</a:t>
            </a:r>
            <a:r>
              <a:rPr lang="ru-RU" sz="1400" i="1" spc="10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i="1" spc="-5" dirty="0">
                <a:solidFill>
                  <a:srgbClr val="001F5F"/>
                </a:solidFill>
                <a:cs typeface="Calibri"/>
              </a:rPr>
              <a:t>вам</a:t>
            </a:r>
            <a:endParaRPr lang="ru-RU" sz="1400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1400" i="1" spc="-5" dirty="0">
                <a:solidFill>
                  <a:srgbClr val="001F5F"/>
                </a:solidFill>
                <a:cs typeface="Calibri"/>
              </a:rPr>
              <a:t>сейчас</a:t>
            </a:r>
            <a:r>
              <a:rPr lang="ru-RU" sz="1400" i="1" spc="-20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b="1" i="1" spc="-5" dirty="0" err="1">
                <a:solidFill>
                  <a:srgbClr val="001F5F"/>
                </a:solidFill>
                <a:cs typeface="Calibri"/>
              </a:rPr>
              <a:t>завИдно</a:t>
            </a:r>
            <a:r>
              <a:rPr lang="ru-RU" sz="1400" i="1" spc="-5" dirty="0">
                <a:solidFill>
                  <a:srgbClr val="001F5F"/>
                </a:solidFill>
                <a:cs typeface="Calibri"/>
              </a:rPr>
              <a:t>.</a:t>
            </a:r>
            <a:endParaRPr lang="ru-RU" sz="1400" dirty="0"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ru-RU" sz="1600" dirty="0"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5400" y="0"/>
            <a:ext cx="7005808" cy="543097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ctr">
              <a:spcBef>
                <a:spcPts val="195"/>
              </a:spcBef>
            </a:pPr>
            <a:r>
              <a:rPr sz="1600" b="1" dirty="0">
                <a:latin typeface="Segoe MDL2 Assets" panose="050A0102010101010101" pitchFamily="18" charset="0"/>
                <a:cs typeface="Segoe Script"/>
              </a:rPr>
              <a:t>Тренировочный</a:t>
            </a:r>
            <a:r>
              <a:rPr sz="1600" b="1" spc="-80" dirty="0">
                <a:latin typeface="Segoe MDL2 Assets" panose="050A0102010101010101" pitchFamily="18" charset="0"/>
                <a:cs typeface="Segoe Script"/>
              </a:rPr>
              <a:t> </a:t>
            </a:r>
            <a:r>
              <a:rPr sz="1600" b="1" dirty="0">
                <a:latin typeface="Segoe MDL2 Assets" panose="050A0102010101010101" pitchFamily="18" charset="0"/>
                <a:cs typeface="Segoe Script"/>
              </a:rPr>
              <a:t>вариант</a:t>
            </a:r>
            <a:r>
              <a:rPr sz="1600" b="1" spc="-75" dirty="0">
                <a:latin typeface="Segoe MDL2 Assets" panose="050A0102010101010101" pitchFamily="18" charset="0"/>
                <a:cs typeface="Segoe Script"/>
              </a:rPr>
              <a:t> </a:t>
            </a:r>
            <a:r>
              <a:rPr sz="1600" b="1" spc="-25" dirty="0">
                <a:latin typeface="Segoe MDL2 Assets" panose="050A0102010101010101" pitchFamily="18" charset="0"/>
                <a:cs typeface="Segoe Script"/>
              </a:rPr>
              <a:t>№2</a:t>
            </a:r>
            <a:endParaRPr lang="ru-RU" sz="1600" b="1" spc="-25" dirty="0">
              <a:latin typeface="Segoe Script"/>
              <a:cs typeface="Segoe Script"/>
            </a:endParaRPr>
          </a:p>
          <a:p>
            <a:pPr marL="12700" marR="5080" algn="ctr">
              <a:spcBef>
                <a:spcPts val="195"/>
              </a:spcBef>
            </a:pPr>
            <a:r>
              <a:rPr sz="1600" b="1" spc="-25" dirty="0">
                <a:latin typeface="Segoe MDL2 Assets" panose="050A0102010101010101" pitchFamily="18" charset="0"/>
                <a:cs typeface="Segoe Script"/>
              </a:rPr>
              <a:t> </a:t>
            </a:r>
            <a:r>
              <a:rPr sz="1600" b="1" dirty="0">
                <a:latin typeface="Segoe MDL2 Assets" panose="050A0102010101010101" pitchFamily="18" charset="0"/>
                <a:cs typeface="Segoe Script"/>
              </a:rPr>
              <a:t>Орфоэпические</a:t>
            </a:r>
            <a:r>
              <a:rPr sz="1600" b="1" spc="-120" dirty="0">
                <a:latin typeface="Segoe MDL2 Assets" panose="050A0102010101010101" pitchFamily="18" charset="0"/>
                <a:cs typeface="Segoe Script"/>
              </a:rPr>
              <a:t> </a:t>
            </a:r>
            <a:r>
              <a:rPr sz="1600" b="1" spc="-10" dirty="0">
                <a:latin typeface="Segoe MDL2 Assets" panose="050A0102010101010101" pitchFamily="18" charset="0"/>
                <a:cs typeface="Segoe Script"/>
              </a:rPr>
              <a:t>нормы </a:t>
            </a:r>
            <a:r>
              <a:rPr sz="1600" b="1" dirty="0">
                <a:latin typeface="Segoe MDL2 Assets" panose="050A0102010101010101" pitchFamily="18" charset="0"/>
                <a:cs typeface="Segoe Script"/>
              </a:rPr>
              <a:t>(подготовка</a:t>
            </a:r>
            <a:r>
              <a:rPr sz="1600" b="1" spc="-40" dirty="0">
                <a:latin typeface="Segoe MDL2 Assets" panose="050A0102010101010101" pitchFamily="18" charset="0"/>
                <a:cs typeface="Segoe Script"/>
              </a:rPr>
              <a:t> </a:t>
            </a:r>
            <a:r>
              <a:rPr sz="1600" b="1" dirty="0">
                <a:latin typeface="Segoe MDL2 Assets" panose="050A0102010101010101" pitchFamily="18" charset="0"/>
                <a:cs typeface="Segoe Script"/>
              </a:rPr>
              <a:t>к</a:t>
            </a:r>
            <a:r>
              <a:rPr sz="1600" b="1" spc="-45" dirty="0">
                <a:latin typeface="Segoe MDL2 Assets" panose="050A0102010101010101" pitchFamily="18" charset="0"/>
                <a:cs typeface="Segoe Script"/>
              </a:rPr>
              <a:t> </a:t>
            </a:r>
            <a:r>
              <a:rPr sz="1600" b="1" dirty="0">
                <a:latin typeface="Segoe MDL2 Assets" panose="050A0102010101010101" pitchFamily="18" charset="0"/>
                <a:cs typeface="Segoe Script"/>
              </a:rPr>
              <a:t>заданию</a:t>
            </a:r>
            <a:r>
              <a:rPr sz="1600" b="1" spc="-55" dirty="0">
                <a:latin typeface="Segoe MDL2 Assets" panose="050A0102010101010101" pitchFamily="18" charset="0"/>
                <a:cs typeface="Segoe Script"/>
              </a:rPr>
              <a:t> </a:t>
            </a:r>
            <a:r>
              <a:rPr sz="1600" b="1" spc="-25" dirty="0">
                <a:latin typeface="Segoe MDL2 Assets" panose="050A0102010101010101" pitchFamily="18" charset="0"/>
                <a:cs typeface="Segoe Script"/>
              </a:rPr>
              <a:t>3)</a:t>
            </a:r>
            <a:endParaRPr sz="1600" dirty="0">
              <a:latin typeface="Segoe MDL2 Assets" panose="050A0102010101010101" pitchFamily="18" charset="0"/>
              <a:cs typeface="Segoe Script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864" y="61023"/>
            <a:ext cx="1076661" cy="435027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118501"/>
              </p:ext>
            </p:extLst>
          </p:nvPr>
        </p:nvGraphicFramePr>
        <p:xfrm>
          <a:off x="262705" y="607691"/>
          <a:ext cx="8789016" cy="60824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3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95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Задания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Рабочие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материалы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8155">
                        <a:lnSpc>
                          <a:spcPts val="115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Запиши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ответ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641">
                <a:tc>
                  <a:txBody>
                    <a:bodyPr/>
                    <a:lstStyle/>
                    <a:p>
                      <a:pPr marL="67945">
                        <a:lnSpc>
                          <a:spcPts val="1120"/>
                        </a:lnSpc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Задание</a:t>
                      </a:r>
                      <a:r>
                        <a:rPr sz="120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7945" marR="72390">
                        <a:lnSpc>
                          <a:spcPts val="1150"/>
                        </a:lnSpc>
                        <a:tabLst>
                          <a:tab pos="302895" algn="l"/>
                          <a:tab pos="774700" algn="l"/>
                        </a:tabLst>
                      </a:pPr>
                      <a:r>
                        <a:rPr lang="ru-RU" sz="1200" spc="-5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lang="ru-RU" sz="1200" spc="0" baseline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 err="1">
                          <a:latin typeface="Times New Roman"/>
                          <a:cs typeface="Times New Roman"/>
                        </a:rPr>
                        <a:t>каком</a:t>
                      </a:r>
                      <a:r>
                        <a:rPr lang="ru-RU" sz="1200" spc="0" baseline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 err="1">
                          <a:latin typeface="Times New Roman"/>
                          <a:cs typeface="Times New Roman"/>
                        </a:rPr>
                        <a:t>слове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20" dirty="0">
                          <a:latin typeface="Times New Roman"/>
                          <a:cs typeface="Times New Roman"/>
                        </a:rPr>
                        <a:t>ударение</a:t>
                      </a:r>
                      <a:r>
                        <a:rPr lang="ru-RU" sz="1200" spc="-20" baseline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 err="1">
                          <a:latin typeface="Times New Roman"/>
                          <a:cs typeface="Times New Roman"/>
                        </a:rPr>
                        <a:t>падает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 err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lang="ru-RU" sz="1200" spc="-30" baseline="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 err="1">
                          <a:latin typeface="Times New Roman"/>
                          <a:cs typeface="Times New Roman"/>
                        </a:rPr>
                        <a:t>слог</a:t>
                      </a:r>
                      <a:r>
                        <a:rPr lang="ru-RU" sz="1200" spc="-10" dirty="0">
                          <a:latin typeface="Times New Roman"/>
                          <a:cs typeface="Times New Roman"/>
                        </a:rPr>
                        <a:t>?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endParaRPr lang="ru-RU" sz="1200" spc="-1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7558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35"/>
                        </a:lnSpc>
                      </a:pPr>
                      <a:endParaRPr lang="ru-RU" sz="1400" spc="-10" dirty="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135"/>
                        </a:lnSpc>
                      </a:pPr>
                      <a:r>
                        <a:rPr sz="1400" spc="-10" dirty="0" err="1">
                          <a:latin typeface="Times New Roman"/>
                          <a:cs typeface="Times New Roman"/>
                        </a:rPr>
                        <a:t>Сантиметр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расположить,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столяр,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поняла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641">
                <a:tc>
                  <a:txBody>
                    <a:bodyPr/>
                    <a:lstStyle/>
                    <a:p>
                      <a:pPr marL="100330">
                        <a:lnSpc>
                          <a:spcPts val="1110"/>
                        </a:lnSpc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Задание</a:t>
                      </a:r>
                      <a:r>
                        <a:rPr sz="12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7945" marR="72390">
                        <a:lnSpc>
                          <a:spcPts val="1150"/>
                        </a:lnSpc>
                        <a:tabLst>
                          <a:tab pos="302895" algn="l"/>
                          <a:tab pos="774700" algn="l"/>
                        </a:tabLst>
                      </a:pP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lang="ru-RU" sz="1200" spc="0" baseline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 err="1">
                          <a:latin typeface="Times New Roman"/>
                          <a:cs typeface="Times New Roman"/>
                        </a:rPr>
                        <a:t>каком</a:t>
                      </a:r>
                      <a:r>
                        <a:rPr lang="ru-RU" sz="1200" spc="0" baseline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 err="1">
                          <a:latin typeface="Times New Roman"/>
                          <a:cs typeface="Times New Roman"/>
                        </a:rPr>
                        <a:t>слове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20" dirty="0">
                          <a:latin typeface="Times New Roman"/>
                          <a:cs typeface="Times New Roman"/>
                        </a:rPr>
                        <a:t>ударение</a:t>
                      </a:r>
                      <a:r>
                        <a:rPr lang="ru-RU" sz="1200" spc="0" baseline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aseline="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dirty="0" err="1">
                          <a:latin typeface="Times New Roman"/>
                          <a:cs typeface="Times New Roman"/>
                        </a:rPr>
                        <a:t>адает</a:t>
                      </a: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 н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 err="1">
                          <a:latin typeface="Times New Roman"/>
                          <a:cs typeface="Times New Roman"/>
                        </a:rPr>
                        <a:t>слог</a:t>
                      </a:r>
                      <a:r>
                        <a:rPr lang="ru-RU" sz="1200" spc="-10" dirty="0">
                          <a:latin typeface="Times New Roman"/>
                          <a:cs typeface="Times New Roman"/>
                        </a:rPr>
                        <a:t>?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7558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5"/>
                        </a:lnSpc>
                      </a:pPr>
                      <a:endParaRPr lang="ru-RU" sz="1400" spc="-10" dirty="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125"/>
                        </a:lnSpc>
                      </a:pPr>
                      <a:r>
                        <a:rPr sz="1400" spc="-10" dirty="0" err="1">
                          <a:latin typeface="Times New Roman"/>
                          <a:cs typeface="Times New Roman"/>
                        </a:rPr>
                        <a:t>Цемент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звонит,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банты,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сантиметр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405">
                <a:tc>
                  <a:txBody>
                    <a:bodyPr/>
                    <a:lstStyle/>
                    <a:p>
                      <a:pPr marL="100330">
                        <a:lnSpc>
                          <a:spcPts val="1110"/>
                        </a:lnSpc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Задание</a:t>
                      </a:r>
                      <a:r>
                        <a:rPr sz="12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7945" marR="72390">
                        <a:lnSpc>
                          <a:spcPts val="1140"/>
                        </a:lnSpc>
                        <a:tabLst>
                          <a:tab pos="302895" algn="l"/>
                          <a:tab pos="774700" algn="l"/>
                        </a:tabLst>
                      </a:pP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lang="ru-RU" sz="1200" spc="0" baseline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 err="1">
                          <a:latin typeface="Times New Roman"/>
                          <a:cs typeface="Times New Roman"/>
                        </a:rPr>
                        <a:t>каком</a:t>
                      </a:r>
                      <a:r>
                        <a:rPr lang="ru-RU"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 err="1">
                          <a:latin typeface="Times New Roman"/>
                          <a:cs typeface="Times New Roman"/>
                        </a:rPr>
                        <a:t>слове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20" dirty="0">
                          <a:latin typeface="Times New Roman"/>
                          <a:cs typeface="Times New Roman"/>
                        </a:rPr>
                        <a:t> ударение </a:t>
                      </a:r>
                      <a:r>
                        <a:rPr sz="1200" dirty="0" err="1">
                          <a:latin typeface="Times New Roman"/>
                          <a:cs typeface="Times New Roman"/>
                        </a:rPr>
                        <a:t>падает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 err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 err="1">
                          <a:latin typeface="Times New Roman"/>
                          <a:cs typeface="Times New Roman"/>
                        </a:rPr>
                        <a:t>слог</a:t>
                      </a:r>
                      <a:r>
                        <a:rPr lang="ru-RU" sz="1200" spc="-10" dirty="0">
                          <a:latin typeface="Times New Roman"/>
                          <a:cs typeface="Times New Roman"/>
                        </a:rPr>
                        <a:t>?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7558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5"/>
                        </a:lnSpc>
                      </a:pPr>
                      <a:endParaRPr lang="ru-RU" sz="1400" dirty="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125"/>
                        </a:lnSpc>
                      </a:pPr>
                      <a:r>
                        <a:rPr sz="1400" dirty="0" err="1">
                          <a:latin typeface="Times New Roman"/>
                          <a:cs typeface="Times New Roman"/>
                        </a:rPr>
                        <a:t>Началась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портфель,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километр,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позвонит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459">
                <a:tc>
                  <a:txBody>
                    <a:bodyPr/>
                    <a:lstStyle/>
                    <a:p>
                      <a:pPr marL="67945">
                        <a:lnSpc>
                          <a:spcPts val="1115"/>
                        </a:lnSpc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Задание</a:t>
                      </a:r>
                      <a:r>
                        <a:rPr sz="12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5405" marR="62230" indent="31750">
                        <a:lnSpc>
                          <a:spcPts val="1150"/>
                        </a:lnSpc>
                        <a:tabLst>
                          <a:tab pos="322580" algn="l"/>
                          <a:tab pos="785495" algn="l"/>
                        </a:tabLst>
                      </a:pP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каком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0" dirty="0" err="1">
                          <a:latin typeface="Times New Roman"/>
                          <a:cs typeface="Times New Roman"/>
                        </a:rPr>
                        <a:t>слове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20" dirty="0">
                          <a:latin typeface="Times New Roman"/>
                          <a:cs typeface="Times New Roman"/>
                        </a:rPr>
                        <a:t> ударение </a:t>
                      </a:r>
                      <a:r>
                        <a:rPr sz="1200" dirty="0" err="1">
                          <a:latin typeface="Times New Roman"/>
                          <a:cs typeface="Times New Roman"/>
                        </a:rPr>
                        <a:t>падает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 err="1">
                          <a:latin typeface="Times New Roman"/>
                          <a:cs typeface="Times New Roman"/>
                        </a:rPr>
                        <a:t>слог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?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7558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5"/>
                        </a:lnSpc>
                      </a:pPr>
                      <a:endParaRPr lang="ru-RU" sz="1400" dirty="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125"/>
                        </a:lnSpc>
                      </a:pPr>
                      <a:r>
                        <a:rPr sz="1400" dirty="0" err="1">
                          <a:latin typeface="Times New Roman"/>
                          <a:cs typeface="Times New Roman"/>
                        </a:rPr>
                        <a:t>Повторим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щавель,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досуг,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создал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603">
                <a:tc gridSpan="2">
                  <a:txBody>
                    <a:bodyPr/>
                    <a:lstStyle/>
                    <a:p>
                      <a:pPr marL="67945">
                        <a:lnSpc>
                          <a:spcPts val="1110"/>
                        </a:lnSpc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Задание</a:t>
                      </a:r>
                      <a:r>
                        <a:rPr sz="12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ts val="114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Найдите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четвёртое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лишнее.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5"/>
                        </a:lnSpc>
                      </a:pPr>
                      <a:r>
                        <a:rPr sz="1400" dirty="0" err="1">
                          <a:latin typeface="Times New Roman"/>
                          <a:cs typeface="Times New Roman"/>
                        </a:rPr>
                        <a:t>Звонишь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инструменты,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(она)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начала,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положила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603">
                <a:tc gridSpan="2">
                  <a:txBody>
                    <a:bodyPr/>
                    <a:lstStyle/>
                    <a:p>
                      <a:pPr marL="67945">
                        <a:lnSpc>
                          <a:spcPts val="1110"/>
                        </a:lnSpc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Задание</a:t>
                      </a:r>
                      <a:r>
                        <a:rPr sz="12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ts val="114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Найдите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четвёртое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лишнее.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Арбуз,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красивее,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положила,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досуг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603">
                <a:tc gridSpan="2">
                  <a:txBody>
                    <a:bodyPr/>
                    <a:lstStyle/>
                    <a:p>
                      <a:pPr marL="100330">
                        <a:lnSpc>
                          <a:spcPts val="1110"/>
                        </a:lnSpc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Задание</a:t>
                      </a:r>
                      <a:r>
                        <a:rPr sz="12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ts val="113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Найдите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четвёртое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лишнее.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Шарфы,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поняла,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жило,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статуя.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3238">
                <a:tc gridSpan="2">
                  <a:txBody>
                    <a:bodyPr/>
                    <a:lstStyle/>
                    <a:p>
                      <a:pPr marL="67945" marR="569595">
                        <a:lnSpc>
                          <a:spcPct val="94500"/>
                        </a:lnSpc>
                        <a:spcBef>
                          <a:spcPts val="25"/>
                        </a:spcBef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Задание</a:t>
                      </a:r>
                      <a:r>
                        <a:rPr sz="12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</a:p>
                    <a:p>
                      <a:pPr marL="67945" marR="569595">
                        <a:lnSpc>
                          <a:spcPct val="94500"/>
                        </a:lnSpc>
                        <a:spcBef>
                          <a:spcPts val="25"/>
                        </a:spcBef>
                      </a:pPr>
                      <a:r>
                        <a:rPr sz="1200" spc="-10" dirty="0" err="1">
                          <a:latin typeface="Times New Roman"/>
                          <a:cs typeface="Times New Roman"/>
                        </a:rPr>
                        <a:t>Перепишите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слова, расставляя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ударения.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7945" marR="157480">
                        <a:lnSpc>
                          <a:spcPts val="1150"/>
                        </a:lnSpc>
                        <a:spcBef>
                          <a:spcPts val="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Образец: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жи'ть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жи'л,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жи'ло,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жи'ли,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жила'.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128270">
                        <a:lnSpc>
                          <a:spcPct val="144000"/>
                        </a:lnSpc>
                        <a:spcBef>
                          <a:spcPts val="11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Принят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принято,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приняты,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принята;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занят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занято,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заняты, занята.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16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8802">
                <a:tc gridSpan="2">
                  <a:txBody>
                    <a:bodyPr/>
                    <a:lstStyle/>
                    <a:p>
                      <a:pPr marL="67945">
                        <a:lnSpc>
                          <a:spcPts val="1075"/>
                        </a:lnSpc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Задание</a:t>
                      </a:r>
                      <a:r>
                        <a:rPr sz="12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0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Запах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весной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приятный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запах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510">
                <a:tc gridSpan="2">
                  <a:txBody>
                    <a:bodyPr/>
                    <a:lstStyle/>
                    <a:p>
                      <a:pPr marL="67945">
                        <a:lnSpc>
                          <a:spcPts val="1070"/>
                        </a:lnSpc>
                      </a:pPr>
                      <a:r>
                        <a:rPr sz="1200" spc="-10" dirty="0" err="1">
                          <a:latin typeface="Times New Roman"/>
                          <a:cs typeface="Times New Roman"/>
                        </a:rPr>
                        <a:t>Перепишите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 err="1">
                          <a:latin typeface="Times New Roman"/>
                          <a:cs typeface="Times New Roman"/>
                        </a:rPr>
                        <a:t>словосочетания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lang="ru-RU" sz="1200" spc="0" baseline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 err="1">
                          <a:latin typeface="Times New Roman"/>
                          <a:cs typeface="Times New Roman"/>
                        </a:rPr>
                        <a:t>расставляя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ударения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в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хлопок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ладоши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белый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хлопок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787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8802">
                <a:tc gridSpan="2"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выделенных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словах.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7459">
                <a:tc gridSpan="2">
                  <a:txBody>
                    <a:bodyPr/>
                    <a:lstStyle/>
                    <a:p>
                      <a:pPr marL="67945">
                        <a:lnSpc>
                          <a:spcPts val="1110"/>
                        </a:lnSpc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Задание</a:t>
                      </a:r>
                      <a:r>
                        <a:rPr sz="12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10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7945" marR="271145">
                        <a:lnSpc>
                          <a:spcPts val="115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каком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слове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буква, обозначающая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ударный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гласный,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выделена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верно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?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1)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средств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2)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крал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сь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3)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рты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4)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мент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1)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чать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2)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нты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3)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водопр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вод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4)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ст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ляр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1)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дрем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та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2)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нас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рит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3)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свекл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4)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кв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ртал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549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1)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откупор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ть,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2)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катал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г,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3)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килОметр,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4)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 err="1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b="1" spc="-10" dirty="0" err="1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10" dirty="0" err="1">
                          <a:latin typeface="Times New Roman"/>
                          <a:cs typeface="Times New Roman"/>
                        </a:rPr>
                        <a:t>няла</a:t>
                      </a:r>
                      <a:endParaRPr lang="ru-RU" sz="1200" spc="-10" dirty="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8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77459">
                <a:tc gridSpan="2">
                  <a:txBody>
                    <a:bodyPr/>
                    <a:lstStyle/>
                    <a:p>
                      <a:pPr marL="67945">
                        <a:lnSpc>
                          <a:spcPts val="1110"/>
                        </a:lnSpc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Задание</a:t>
                      </a:r>
                      <a:r>
                        <a:rPr sz="120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7945" marR="141605">
                        <a:lnSpc>
                          <a:spcPts val="115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каком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слове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буква, обозначающая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ударный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гласный,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выделена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неверно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?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1) нач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ться 2)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сант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метр3)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алфав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т4)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вруч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1)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ловать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2)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за3)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укрЕпит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4)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бАлуясь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1)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сверлИшь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2)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нАдолго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3)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щелкАть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4)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обОстрить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549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1)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мусоропрОвод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2)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тамОжня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3)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нЕнависть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4)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еретИк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8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62800" y="5992720"/>
            <a:ext cx="1908714" cy="73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20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133525"/>
            <a:ext cx="8275319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185">
              <a:lnSpc>
                <a:spcPct val="100000"/>
              </a:lnSpc>
              <a:spcBef>
                <a:spcPts val="95"/>
              </a:spcBef>
            </a:pPr>
            <a:r>
              <a:rPr sz="1800" b="1" spc="-65" dirty="0">
                <a:solidFill>
                  <a:srgbClr val="0070C0"/>
                </a:solidFill>
              </a:rPr>
              <a:t>РАБОТА</a:t>
            </a:r>
            <a:r>
              <a:rPr sz="1800" b="1" spc="40" dirty="0">
                <a:solidFill>
                  <a:srgbClr val="0070C0"/>
                </a:solidFill>
              </a:rPr>
              <a:t> </a:t>
            </a:r>
            <a:r>
              <a:rPr sz="1800" b="1" spc="-5" dirty="0">
                <a:solidFill>
                  <a:srgbClr val="0070C0"/>
                </a:solidFill>
              </a:rPr>
              <a:t>В</a:t>
            </a:r>
            <a:r>
              <a:rPr sz="1800" b="1" spc="-15" dirty="0">
                <a:solidFill>
                  <a:srgbClr val="0070C0"/>
                </a:solidFill>
              </a:rPr>
              <a:t> ПАРЕ:</a:t>
            </a:r>
            <a:r>
              <a:rPr sz="1800" b="1" spc="50" dirty="0">
                <a:solidFill>
                  <a:srgbClr val="0070C0"/>
                </a:solidFill>
              </a:rPr>
              <a:t> </a:t>
            </a:r>
            <a:r>
              <a:rPr sz="1800" b="1" spc="-15" dirty="0" err="1">
                <a:solidFill>
                  <a:srgbClr val="0070C0"/>
                </a:solidFill>
              </a:rPr>
              <a:t>выполняем</a:t>
            </a:r>
            <a:r>
              <a:rPr sz="1800" b="1" spc="40" dirty="0">
                <a:solidFill>
                  <a:srgbClr val="0070C0"/>
                </a:solidFill>
              </a:rPr>
              <a:t> </a:t>
            </a:r>
            <a:r>
              <a:rPr sz="1800" b="1" spc="-10" dirty="0" err="1">
                <a:solidFill>
                  <a:srgbClr val="0070C0"/>
                </a:solidFill>
              </a:rPr>
              <a:t>задани</a:t>
            </a:r>
            <a:r>
              <a:rPr lang="ru-RU" sz="1800" b="1" spc="-10" dirty="0">
                <a:solidFill>
                  <a:srgbClr val="0070C0"/>
                </a:solidFill>
              </a:rPr>
              <a:t>е 4</a:t>
            </a:r>
            <a:endParaRPr sz="1800" b="1" spc="-5" dirty="0">
              <a:solidFill>
                <a:srgbClr val="0070C0"/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9793" y="415112"/>
            <a:ext cx="2968514" cy="5029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49702" y="489951"/>
            <a:ext cx="299275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 err="1">
                <a:solidFill>
                  <a:srgbClr val="FF0000"/>
                </a:solidFill>
                <a:latin typeface="Calibri"/>
                <a:cs typeface="Calibri"/>
              </a:rPr>
              <a:t>Задания</a:t>
            </a:r>
            <a:r>
              <a:rPr sz="18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 err="1">
                <a:solidFill>
                  <a:srgbClr val="FF0000"/>
                </a:solidFill>
                <a:latin typeface="Calibri"/>
                <a:cs typeface="Calibri"/>
              </a:rPr>
              <a:t>по</a:t>
            </a:r>
            <a:r>
              <a:rPr lang="ru-RU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МОРФОЛОГИИ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47897" y="1707542"/>
            <a:ext cx="4680584" cy="878370"/>
          </a:xfrm>
          <a:prstGeom prst="rect">
            <a:avLst/>
          </a:prstGeom>
          <a:solidFill>
            <a:srgbClr val="C5D9F0"/>
          </a:solidFill>
        </p:spPr>
        <p:txBody>
          <a:bodyPr vert="horz" wrap="square" lIns="0" tIns="3048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240"/>
              </a:spcBef>
            </a:pPr>
            <a:r>
              <a:rPr sz="2000" b="1" spc="-10" dirty="0" err="1">
                <a:solidFill>
                  <a:srgbClr val="FF0000"/>
                </a:solidFill>
                <a:latin typeface="Calibri"/>
                <a:cs typeface="Calibri"/>
              </a:rPr>
              <a:t>Парная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 err="1">
                <a:solidFill>
                  <a:srgbClr val="FF0000"/>
                </a:solidFill>
                <a:latin typeface="Calibri"/>
                <a:cs typeface="Calibri"/>
              </a:rPr>
              <a:t>работа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 с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 err="1">
                <a:solidFill>
                  <a:srgbClr val="FF0000"/>
                </a:solidFill>
                <a:latin typeface="Calibri"/>
                <a:cs typeface="Calibri"/>
              </a:rPr>
              <a:t>взаимопроверкой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200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45"/>
              </a:spcBef>
            </a:pPr>
            <a:r>
              <a:rPr sz="1400" b="1" spc="-10" dirty="0" err="1">
                <a:solidFill>
                  <a:srgbClr val="FF0000"/>
                </a:solidFill>
                <a:latin typeface="Calibri"/>
                <a:cs typeface="Calibri"/>
              </a:rPr>
              <a:t>каждый</a:t>
            </a:r>
            <a:r>
              <a:rPr sz="1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 err="1">
                <a:solidFill>
                  <a:srgbClr val="FF0000"/>
                </a:solidFill>
                <a:latin typeface="Calibri"/>
                <a:cs typeface="Calibri"/>
              </a:rPr>
              <a:t>индивидуально</a:t>
            </a: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 err="1">
                <a:solidFill>
                  <a:srgbClr val="FF0000"/>
                </a:solidFill>
                <a:latin typeface="Calibri"/>
                <a:cs typeface="Calibri"/>
              </a:rPr>
              <a:t>выполняет</a:t>
            </a:r>
            <a:r>
              <a:rPr sz="14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5" dirty="0" err="1">
                <a:solidFill>
                  <a:srgbClr val="FF0000"/>
                </a:solidFill>
                <a:latin typeface="Calibri"/>
                <a:cs typeface="Calibri"/>
              </a:rPr>
              <a:t>одно</a:t>
            </a:r>
            <a:r>
              <a:rPr sz="1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14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 err="1">
                <a:solidFill>
                  <a:srgbClr val="FF0000"/>
                </a:solidFill>
                <a:latin typeface="Calibri"/>
                <a:cs typeface="Calibri"/>
              </a:rPr>
              <a:t>то</a:t>
            </a:r>
            <a:r>
              <a:rPr sz="1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5" dirty="0" err="1">
                <a:solidFill>
                  <a:srgbClr val="FF0000"/>
                </a:solidFill>
                <a:latin typeface="Calibri"/>
                <a:cs typeface="Calibri"/>
              </a:rPr>
              <a:t>же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1400" b="1" spc="-5" dirty="0" err="1">
                <a:solidFill>
                  <a:srgbClr val="FF0000"/>
                </a:solidFill>
                <a:latin typeface="Calibri"/>
                <a:cs typeface="Calibri"/>
              </a:rPr>
              <a:t>задание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1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 err="1">
                <a:solidFill>
                  <a:srgbClr val="FF0000"/>
                </a:solidFill>
                <a:latin typeface="Calibri"/>
                <a:cs typeface="Calibri"/>
              </a:rPr>
              <a:t>затем</a:t>
            </a:r>
            <a:r>
              <a:rPr sz="1400" b="1" spc="2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 err="1">
                <a:solidFill>
                  <a:srgbClr val="FF0000"/>
                </a:solidFill>
                <a:latin typeface="Calibri"/>
                <a:cs typeface="Calibri"/>
              </a:rPr>
              <a:t>обмениваются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14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 err="1">
                <a:solidFill>
                  <a:srgbClr val="FF0000"/>
                </a:solidFill>
                <a:latin typeface="Calibri"/>
                <a:cs typeface="Calibri"/>
              </a:rPr>
              <a:t>проверяют</a:t>
            </a:r>
            <a:r>
              <a:rPr sz="14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5" dirty="0" err="1">
                <a:solidFill>
                  <a:srgbClr val="FF0000"/>
                </a:solidFill>
                <a:latin typeface="Calibri"/>
                <a:cs typeface="Calibri"/>
              </a:rPr>
              <a:t>друг</a:t>
            </a:r>
            <a:r>
              <a:rPr sz="14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5" dirty="0" err="1">
                <a:solidFill>
                  <a:srgbClr val="FF0000"/>
                </a:solidFill>
                <a:latin typeface="Calibri"/>
                <a:cs typeface="Calibri"/>
              </a:rPr>
              <a:t>друга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9200" y="1303239"/>
            <a:ext cx="27959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Должен</a:t>
            </a:r>
            <a:r>
              <a:rPr sz="1800" b="1" u="heavy" spc="-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быть</a:t>
            </a:r>
            <a:r>
              <a:rPr sz="1800" b="1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Эталон</a:t>
            </a:r>
            <a:r>
              <a:rPr sz="1800" b="1" u="heavy" spc="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ответа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5538" y="1878314"/>
            <a:ext cx="2160270" cy="309059"/>
          </a:xfrm>
          <a:prstGeom prst="rect">
            <a:avLst/>
          </a:prstGeom>
          <a:solidFill>
            <a:srgbClr val="C5D9F0"/>
          </a:solidFill>
        </p:spPr>
        <p:txBody>
          <a:bodyPr vert="horz" wrap="square" lIns="0" tIns="3175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250"/>
              </a:spcBef>
            </a:pPr>
            <a:r>
              <a:rPr sz="1800" spc="-5" dirty="0" err="1">
                <a:solidFill>
                  <a:srgbClr val="001F5F"/>
                </a:solidFill>
                <a:latin typeface="Calibri"/>
                <a:cs typeface="Calibri"/>
              </a:rPr>
              <a:t>Справочный</a:t>
            </a:r>
            <a:r>
              <a:rPr sz="18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 err="1">
                <a:solidFill>
                  <a:srgbClr val="001F5F"/>
                </a:solidFill>
                <a:latin typeface="Calibri"/>
                <a:cs typeface="Calibri"/>
              </a:rPr>
              <a:t>лист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11956" y="711588"/>
            <a:ext cx="4752466" cy="91486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19" y="2585912"/>
            <a:ext cx="3035834" cy="40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85875"/>
            <a:ext cx="27971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252427"/>
            <a:ext cx="6815942" cy="651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33800"/>
              </a:lnSpc>
              <a:spcBef>
                <a:spcPts val="100"/>
              </a:spcBef>
              <a:tabLst>
                <a:tab pos="1928495" algn="l"/>
              </a:tabLst>
            </a:pPr>
            <a:r>
              <a:rPr sz="1600" b="1" kern="0" spc="-1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Тренировочный</a:t>
            </a:r>
            <a:r>
              <a:rPr sz="1600" b="1" kern="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	вариант</a:t>
            </a:r>
            <a:r>
              <a:rPr sz="1600" b="1" kern="0" spc="-35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sz="1600" b="1" kern="0" spc="-25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№1 </a:t>
            </a:r>
            <a:r>
              <a:rPr sz="1600" b="1" kern="0" dirty="0" err="1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Морфологические</a:t>
            </a:r>
            <a:r>
              <a:rPr sz="1600" b="1" kern="0" spc="-16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sz="1600" b="1" kern="0" spc="-10" dirty="0" err="1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нормы</a:t>
            </a:r>
            <a:r>
              <a:rPr lang="ru-RU" sz="1600" b="1" kern="0" spc="-1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(подготовка к заданию 4)</a:t>
            </a:r>
            <a:endParaRPr sz="1600" kern="0" dirty="0">
              <a:solidFill>
                <a:sysClr val="windowText" lastClr="0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7976" y="1045013"/>
            <a:ext cx="8621486" cy="1398071"/>
            <a:chOff x="254508" y="1629409"/>
            <a:chExt cx="7124700" cy="2179955"/>
          </a:xfrm>
        </p:grpSpPr>
        <p:sp>
          <p:nvSpPr>
            <p:cNvPr id="4" name="object 4"/>
            <p:cNvSpPr/>
            <p:nvPr/>
          </p:nvSpPr>
          <p:spPr>
            <a:xfrm>
              <a:off x="254508" y="1629536"/>
              <a:ext cx="7124700" cy="2179955"/>
            </a:xfrm>
            <a:custGeom>
              <a:avLst/>
              <a:gdLst/>
              <a:ahLst/>
              <a:cxnLst/>
              <a:rect l="l" t="t" r="r" b="b"/>
              <a:pathLst>
                <a:path w="7124700" h="2179954">
                  <a:moveTo>
                    <a:pt x="7124700" y="0"/>
                  </a:moveTo>
                  <a:lnTo>
                    <a:pt x="0" y="0"/>
                  </a:lnTo>
                  <a:lnTo>
                    <a:pt x="0" y="2179574"/>
                  </a:lnTo>
                  <a:lnTo>
                    <a:pt x="7124700" y="2179574"/>
                  </a:lnTo>
                  <a:lnTo>
                    <a:pt x="7124700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8475" y="1645919"/>
              <a:ext cx="4850765" cy="216280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1469" y="1629409"/>
              <a:ext cx="1722120" cy="2179320"/>
            </a:xfrm>
            <a:prstGeom prst="rect">
              <a:avLst/>
            </a:prstGeom>
          </p:spPr>
        </p:pic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00626" y="943341"/>
          <a:ext cx="8630705" cy="2341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1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6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2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9700">
                <a:tc gridSpan="3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САМОСТОЯТЕЛЬНЫЕ</a:t>
                      </a:r>
                      <a:r>
                        <a:rPr sz="6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ЧАСТИ</a:t>
                      </a:r>
                      <a:r>
                        <a:rPr sz="6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spc="-20" dirty="0">
                          <a:latin typeface="Times New Roman"/>
                          <a:cs typeface="Times New Roman"/>
                        </a:rPr>
                        <a:t>РЕЧИ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1736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 gridSpan="3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sz="600" b="1" dirty="0">
                          <a:latin typeface="Times New Roman"/>
                          <a:cs typeface="Times New Roman"/>
                        </a:rPr>
                        <a:t>СЛУЖЕБНЫЕ</a:t>
                      </a:r>
                      <a:r>
                        <a:rPr sz="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ЧАСТИ</a:t>
                      </a:r>
                      <a:r>
                        <a:rPr sz="6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spc="-20" dirty="0">
                          <a:latin typeface="Times New Roman"/>
                          <a:cs typeface="Times New Roman"/>
                        </a:rPr>
                        <a:t>РЕЧИ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</a:pPr>
                      <a:r>
                        <a:rPr sz="8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ПРЕДЛОГ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30"/>
                        </a:lnSpc>
                      </a:pPr>
                      <a:r>
                        <a:rPr sz="80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СОЮЗ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</a:pPr>
                      <a:r>
                        <a:rPr sz="8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ЧАСТИЦА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sz="800" b="1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в,</a:t>
                      </a:r>
                      <a:r>
                        <a:rPr sz="800" b="1" spc="-1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на,</a:t>
                      </a:r>
                      <a:r>
                        <a:rPr sz="800" b="1" spc="-1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за,</a:t>
                      </a:r>
                      <a:r>
                        <a:rPr sz="800" b="1" spc="-1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под,</a:t>
                      </a:r>
                      <a:r>
                        <a:rPr sz="800" b="1" spc="-1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перед,</a:t>
                      </a:r>
                      <a:r>
                        <a:rPr sz="800" b="1" spc="-2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b="1" spc="-1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,по,</a:t>
                      </a:r>
                      <a:r>
                        <a:rPr sz="800" b="1" spc="-1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до,</a:t>
                      </a:r>
                      <a:r>
                        <a:rPr sz="800" b="1" spc="-1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у,</a:t>
                      </a:r>
                      <a:r>
                        <a:rPr sz="800" b="1" spc="-1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от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sz="800" b="1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и, а, </a:t>
                      </a:r>
                      <a:r>
                        <a:rPr sz="800" b="1" spc="-2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но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sz="800" b="1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не,</a:t>
                      </a:r>
                      <a:r>
                        <a:rPr sz="800" b="1" spc="-1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ни,</a:t>
                      </a:r>
                      <a:r>
                        <a:rPr sz="800" b="1" spc="-1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бы,</a:t>
                      </a:r>
                      <a:r>
                        <a:rPr sz="800" b="1" spc="-2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то,</a:t>
                      </a:r>
                      <a:r>
                        <a:rPr sz="800" b="1" spc="-1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неужели,</a:t>
                      </a:r>
                      <a:r>
                        <a:rPr sz="800" b="1" spc="-1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вот,</a:t>
                      </a:r>
                      <a:r>
                        <a:rPr sz="800" b="1" spc="-2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ка,</a:t>
                      </a:r>
                      <a:r>
                        <a:rPr sz="800" b="1" spc="-1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ли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</a:pPr>
                      <a:r>
                        <a:rPr sz="8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МЕЖДОМЕТИЕ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30"/>
                        </a:lnSpc>
                      </a:pPr>
                      <a:r>
                        <a:rPr sz="800" b="1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ах,ох,ух,ой,ура,</a:t>
                      </a:r>
                      <a:r>
                        <a:rPr sz="800" b="1" spc="-6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бис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788689" y="3174962"/>
          <a:ext cx="5119870" cy="3311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0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9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071">
                <a:tc gridSpan="2">
                  <a:txBody>
                    <a:bodyPr/>
                    <a:lstStyle/>
                    <a:p>
                      <a:pPr marL="856615">
                        <a:lnSpc>
                          <a:spcPts val="1150"/>
                        </a:lnSpc>
                      </a:pP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РАСПРДЕЛИ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СЛОВА</a:t>
                      </a:r>
                      <a:r>
                        <a:rPr sz="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ЧАСТЯМ</a:t>
                      </a:r>
                      <a:r>
                        <a:rPr sz="6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spc="-20" dirty="0">
                          <a:latin typeface="Times New Roman"/>
                          <a:cs typeface="Times New Roman"/>
                        </a:rPr>
                        <a:t>РЕЧИ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90">
                <a:tc>
                  <a:txBody>
                    <a:bodyPr/>
                    <a:lstStyle/>
                    <a:p>
                      <a:pPr marL="68580">
                        <a:lnSpc>
                          <a:spcPts val="1125"/>
                        </a:lnSpc>
                      </a:pPr>
                      <a:r>
                        <a:rPr sz="600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СУЩЕСТВИТЕЛЬНОЕ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25"/>
                        </a:lnSpc>
                      </a:pPr>
                      <a:r>
                        <a:rPr sz="600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ПРИЛАГАТЕЛЬНОЕ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3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183">
                <a:tc>
                  <a:txBody>
                    <a:bodyPr/>
                    <a:lstStyle/>
                    <a:p>
                      <a:pPr marL="68580">
                        <a:lnSpc>
                          <a:spcPts val="1125"/>
                        </a:lnSpc>
                      </a:pPr>
                      <a:r>
                        <a:rPr sz="600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ГЛАГОЛ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25"/>
                        </a:lnSpc>
                      </a:pPr>
                      <a:r>
                        <a:rPr sz="600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НАРЕЧИЕ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3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3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3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3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3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90">
                <a:tc>
                  <a:txBody>
                    <a:bodyPr/>
                    <a:lstStyle/>
                    <a:p>
                      <a:pPr marL="68580">
                        <a:lnSpc>
                          <a:spcPts val="1125"/>
                        </a:lnSpc>
                      </a:pPr>
                      <a:r>
                        <a:rPr sz="600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МЕСТОИМЕНИЕ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25"/>
                        </a:lnSpc>
                      </a:pPr>
                      <a:r>
                        <a:rPr sz="600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ЧИСЛИТЕЛЬНОЕ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3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3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3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3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3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90">
                <a:tc>
                  <a:txBody>
                    <a:bodyPr/>
                    <a:lstStyle/>
                    <a:p>
                      <a:pPr marL="68580">
                        <a:lnSpc>
                          <a:spcPts val="1125"/>
                        </a:lnSpc>
                      </a:pPr>
                      <a:r>
                        <a:rPr sz="600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СОЮЗ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25"/>
                        </a:lnSpc>
                      </a:pPr>
                      <a:r>
                        <a:rPr sz="600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ПРЕДЛОГ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3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3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3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3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3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889" y="3139856"/>
            <a:ext cx="3317966" cy="348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7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343" y="206475"/>
            <a:ext cx="8275319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185">
              <a:lnSpc>
                <a:spcPct val="100000"/>
              </a:lnSpc>
              <a:spcBef>
                <a:spcPts val="95"/>
              </a:spcBef>
            </a:pPr>
            <a:r>
              <a:rPr lang="ru-RU" sz="2000" b="1" spc="-15" dirty="0">
                <a:solidFill>
                  <a:srgbClr val="0070C0"/>
                </a:solidFill>
              </a:rPr>
              <a:t>В</a:t>
            </a:r>
            <a:r>
              <a:rPr sz="2000" b="1" spc="-15" dirty="0" err="1">
                <a:solidFill>
                  <a:srgbClr val="0070C0"/>
                </a:solidFill>
              </a:rPr>
              <a:t>ыполняем</a:t>
            </a:r>
            <a:r>
              <a:rPr sz="2000" b="1" spc="40" dirty="0">
                <a:solidFill>
                  <a:srgbClr val="0070C0"/>
                </a:solidFill>
              </a:rPr>
              <a:t> </a:t>
            </a:r>
            <a:r>
              <a:rPr sz="2000" b="1" spc="-10" dirty="0" err="1">
                <a:solidFill>
                  <a:srgbClr val="0070C0"/>
                </a:solidFill>
              </a:rPr>
              <a:t>задания</a:t>
            </a:r>
            <a:r>
              <a:rPr lang="ru-RU" sz="2000" b="1" spc="-10" dirty="0">
                <a:solidFill>
                  <a:srgbClr val="0070C0"/>
                </a:solidFill>
              </a:rPr>
              <a:t>  5,6,7 (5 класс)</a:t>
            </a:r>
            <a:endParaRPr sz="2000" b="1" spc="-5" dirty="0">
              <a:solidFill>
                <a:srgbClr val="0070C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27" y="638656"/>
            <a:ext cx="340156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Задания</a:t>
            </a:r>
            <a:r>
              <a:rPr sz="1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по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ПУНКТУАЦИИ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945150"/>
            <a:ext cx="1833372" cy="25145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95733" y="3238246"/>
            <a:ext cx="2881630" cy="346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255"/>
              </a:lnSpc>
              <a:spcBef>
                <a:spcPts val="105"/>
              </a:spcBef>
            </a:pPr>
            <a:r>
              <a:rPr sz="1050" i="1" spc="-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050" i="1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050" i="1" spc="5" dirty="0">
                <a:solidFill>
                  <a:srgbClr val="001F5F"/>
                </a:solidFill>
                <a:latin typeface="Calibri"/>
                <a:cs typeface="Calibri"/>
              </a:rPr>
              <a:t>ру</a:t>
            </a:r>
            <a:r>
              <a:rPr sz="1050" i="1" spc="-1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050" i="1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050" i="1" spc="5" dirty="0">
                <a:solidFill>
                  <a:srgbClr val="001F5F"/>
                </a:solidFill>
                <a:latin typeface="Calibri"/>
                <a:cs typeface="Calibri"/>
              </a:rPr>
              <a:t>ури</a:t>
            </a:r>
            <a:r>
              <a:rPr sz="1050" i="1" spc="-15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050" i="1" spc="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050" i="1" spc="-3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050" i="1" spc="5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050" i="1" spc="-5" dirty="0">
                <a:solidFill>
                  <a:srgbClr val="001F5F"/>
                </a:solidFill>
                <a:latin typeface="Calibri"/>
                <a:cs typeface="Calibri"/>
              </a:rPr>
              <a:t>нн</a:t>
            </a:r>
            <a:r>
              <a:rPr sz="1050" i="1" spc="-10" dirty="0">
                <a:solidFill>
                  <a:srgbClr val="001F5F"/>
                </a:solidFill>
                <a:latin typeface="Calibri"/>
                <a:cs typeface="Calibri"/>
              </a:rPr>
              <a:t>ы</a:t>
            </a:r>
            <a:r>
              <a:rPr sz="1050" i="1" dirty="0">
                <a:solidFill>
                  <a:srgbClr val="001F5F"/>
                </a:solidFill>
                <a:latin typeface="Calibri"/>
                <a:cs typeface="Calibri"/>
              </a:rPr>
              <a:t>й</a:t>
            </a:r>
            <a:r>
              <a:rPr sz="1050" i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001F5F"/>
                </a:solidFill>
                <a:latin typeface="Calibri"/>
                <a:cs typeface="Calibri"/>
              </a:rPr>
              <a:t>в т</a:t>
            </a:r>
            <a:r>
              <a:rPr sz="1050" i="1" spc="5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050" i="1" spc="-15" dirty="0">
                <a:solidFill>
                  <a:srgbClr val="001F5F"/>
                </a:solidFill>
                <a:latin typeface="Calibri"/>
                <a:cs typeface="Calibri"/>
              </a:rPr>
              <a:t>бл</a:t>
            </a:r>
            <a:r>
              <a:rPr sz="1050" i="1" spc="5" dirty="0">
                <a:solidFill>
                  <a:srgbClr val="001F5F"/>
                </a:solidFill>
                <a:latin typeface="Calibri"/>
                <a:cs typeface="Calibri"/>
              </a:rPr>
              <a:t>иц</a:t>
            </a:r>
            <a:r>
              <a:rPr sz="1050" i="1" dirty="0">
                <a:solidFill>
                  <a:srgbClr val="001F5F"/>
                </a:solidFill>
                <a:latin typeface="Calibri"/>
                <a:cs typeface="Calibri"/>
              </a:rPr>
              <a:t>ы</a:t>
            </a:r>
            <a:r>
              <a:rPr sz="1050" i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001F5F"/>
                </a:solidFill>
                <a:latin typeface="Calibri"/>
                <a:cs typeface="Calibri"/>
              </a:rPr>
              <a:t>те</a:t>
            </a:r>
            <a:r>
              <a:rPr sz="1050" i="1" spc="5" dirty="0">
                <a:solidFill>
                  <a:srgbClr val="001F5F"/>
                </a:solidFill>
                <a:latin typeface="Calibri"/>
                <a:cs typeface="Calibri"/>
              </a:rPr>
              <a:t>ор</a:t>
            </a:r>
            <a:r>
              <a:rPr sz="1050" i="1" dirty="0">
                <a:solidFill>
                  <a:srgbClr val="001F5F"/>
                </a:solidFill>
                <a:latin typeface="Calibri"/>
                <a:cs typeface="Calibri"/>
              </a:rPr>
              <a:t>ет</a:t>
            </a:r>
            <a:r>
              <a:rPr sz="1050" i="1" spc="5" dirty="0">
                <a:solidFill>
                  <a:srgbClr val="001F5F"/>
                </a:solidFill>
                <a:latin typeface="Calibri"/>
                <a:cs typeface="Calibri"/>
              </a:rPr>
              <a:t>ич</a:t>
            </a:r>
            <a:r>
              <a:rPr sz="1050" i="1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050" i="1" spc="-10" dirty="0">
                <a:solidFill>
                  <a:srgbClr val="001F5F"/>
                </a:solidFill>
                <a:latin typeface="Calibri"/>
                <a:cs typeface="Calibri"/>
              </a:rPr>
              <a:t>ск</a:t>
            </a:r>
            <a:r>
              <a:rPr sz="1050" i="1" spc="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050" i="1" dirty="0">
                <a:solidFill>
                  <a:srgbClr val="001F5F"/>
                </a:solidFill>
                <a:latin typeface="Calibri"/>
                <a:cs typeface="Calibri"/>
              </a:rPr>
              <a:t>й</a:t>
            </a:r>
            <a:endParaRPr sz="1050" dirty="0">
              <a:latin typeface="Calibri"/>
              <a:cs typeface="Calibri"/>
            </a:endParaRPr>
          </a:p>
          <a:p>
            <a:pPr marL="635" algn="ctr">
              <a:lnSpc>
                <a:spcPts val="1255"/>
              </a:lnSpc>
            </a:pPr>
            <a:r>
              <a:rPr sz="1050" i="1" dirty="0">
                <a:solidFill>
                  <a:srgbClr val="001F5F"/>
                </a:solidFill>
                <a:latin typeface="Calibri"/>
                <a:cs typeface="Calibri"/>
              </a:rPr>
              <a:t>материал!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57650" y="684822"/>
            <a:ext cx="89026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90" dirty="0">
                <a:latin typeface="Calibri"/>
                <a:cs typeface="Calibri"/>
              </a:rPr>
              <a:t>Г</a:t>
            </a:r>
            <a:r>
              <a:rPr sz="1200" b="1" dirty="0">
                <a:latin typeface="Calibri"/>
                <a:cs typeface="Calibri"/>
              </a:rPr>
              <a:t>.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70" dirty="0">
                <a:latin typeface="Calibri"/>
                <a:cs typeface="Calibri"/>
              </a:rPr>
              <a:t>Т</a:t>
            </a:r>
            <a:r>
              <a:rPr sz="1200" b="1" dirty="0">
                <a:latin typeface="Calibri"/>
                <a:cs typeface="Calibri"/>
              </a:rPr>
              <a:t>.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Е</a:t>
            </a:r>
            <a:r>
              <a:rPr sz="1200" b="1" dirty="0">
                <a:latin typeface="Calibri"/>
                <a:cs typeface="Calibri"/>
              </a:rPr>
              <a:t>гор</a:t>
            </a:r>
            <a:r>
              <a:rPr sz="1200" b="1" spc="5" dirty="0">
                <a:latin typeface="Calibri"/>
                <a:cs typeface="Calibri"/>
              </a:rPr>
              <a:t>а</a:t>
            </a:r>
            <a:r>
              <a:rPr sz="1200" b="1" spc="-10" dirty="0">
                <a:latin typeface="Calibri"/>
                <a:cs typeface="Calibri"/>
              </a:rPr>
              <a:t>е</a:t>
            </a:r>
            <a:r>
              <a:rPr sz="1200" b="1" dirty="0">
                <a:latin typeface="Calibri"/>
                <a:cs typeface="Calibri"/>
              </a:rPr>
              <a:t>ва</a:t>
            </a:r>
            <a:endParaRPr sz="1200" dirty="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745789"/>
              </p:ext>
            </p:extLst>
          </p:nvPr>
        </p:nvGraphicFramePr>
        <p:xfrm>
          <a:off x="3932365" y="1371600"/>
          <a:ext cx="4906835" cy="480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2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7714"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Задание:</a:t>
                      </a:r>
                      <a:r>
                        <a:rPr sz="12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выпишите</a:t>
                      </a:r>
                      <a:r>
                        <a:rPr sz="12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предложение</a:t>
                      </a:r>
                      <a:r>
                        <a:rPr sz="12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с…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объясните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(обоснуйте)</a:t>
                      </a:r>
                      <a:r>
                        <a:rPr sz="12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свой выбор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28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2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кл.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20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lang="ru-RU" sz="1200" b="1" spc="5" baseline="0" dirty="0">
                          <a:latin typeface="Calibri"/>
                          <a:cs typeface="Calibri"/>
                        </a:rPr>
                        <a:t> п</a:t>
                      </a:r>
                      <a:r>
                        <a:rPr sz="1200" b="1" dirty="0" err="1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b="1" spc="-5" dirty="0" err="1">
                          <a:latin typeface="Calibri"/>
                          <a:cs typeface="Calibri"/>
                        </a:rPr>
                        <a:t>я</a:t>
                      </a:r>
                      <a:r>
                        <a:rPr sz="1200" b="1" spc="5" dirty="0" err="1">
                          <a:latin typeface="Calibri"/>
                          <a:cs typeface="Calibri"/>
                        </a:rPr>
                        <a:t>м</a:t>
                      </a:r>
                      <a:r>
                        <a:rPr sz="1200" b="1" dirty="0" err="1">
                          <a:latin typeface="Calibri"/>
                          <a:cs typeface="Calibri"/>
                        </a:rPr>
                        <a:t>ой</a:t>
                      </a:r>
                      <a:r>
                        <a:rPr sz="12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ю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 err="1">
                          <a:latin typeface="Calibri"/>
                          <a:cs typeface="Calibri"/>
                        </a:rPr>
                        <a:t>обращением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lang="ru-RU" sz="1200" b="1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b="1" spc="-5" dirty="0" err="1">
                          <a:latin typeface="Calibri"/>
                          <a:cs typeface="Calibri"/>
                        </a:rPr>
                        <a:t>ложн</a:t>
                      </a:r>
                      <a:r>
                        <a:rPr lang="ru-RU" sz="1200" b="1" spc="-5" dirty="0" err="1">
                          <a:latin typeface="Calibri"/>
                          <a:cs typeface="Calibri"/>
                        </a:rPr>
                        <a:t>ое</a:t>
                      </a:r>
                      <a:r>
                        <a:rPr lang="ru-RU" sz="1200" b="1" spc="-5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 err="1">
                          <a:latin typeface="Calibri"/>
                          <a:cs typeface="Calibri"/>
                        </a:rPr>
                        <a:t>предложени</a:t>
                      </a:r>
                      <a:r>
                        <a:rPr lang="ru-RU" sz="1200" b="1" spc="-10" dirty="0">
                          <a:latin typeface="Calibri"/>
                          <a:cs typeface="Calibri"/>
                        </a:rPr>
                        <a:t>е</a:t>
                      </a:r>
                    </a:p>
                    <a:p>
                      <a:pPr marL="9271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spc="-10" dirty="0">
                        <a:latin typeface="Calibri"/>
                        <a:cs typeface="Calibri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endParaRPr lang="ru-RU" sz="1200" b="1" spc="-10" dirty="0">
                        <a:latin typeface="Calibri"/>
                        <a:cs typeface="Calibri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lang="ru-RU" sz="1600" b="1" u="sng" spc="-10" dirty="0">
                          <a:latin typeface="Calibri"/>
                          <a:cs typeface="Calibri"/>
                        </a:rPr>
                        <a:t>Виды работы(</a:t>
                      </a:r>
                      <a:r>
                        <a:rPr lang="ru-RU" sz="1600" b="1" u="sng" spc="-10" baseline="0" dirty="0">
                          <a:latin typeface="Calibri"/>
                          <a:cs typeface="Calibri"/>
                        </a:rPr>
                        <a:t> на различных этапах урока):</a:t>
                      </a:r>
                      <a:endParaRPr lang="ru-RU" sz="1600" b="1" u="sng" spc="-10" dirty="0">
                        <a:latin typeface="Calibri"/>
                        <a:cs typeface="Calibri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endParaRPr lang="ru-RU" sz="1600" b="1" spc="-10" dirty="0">
                        <a:latin typeface="Calibri"/>
                        <a:cs typeface="Calibri"/>
                      </a:endParaRPr>
                    </a:p>
                    <a:p>
                      <a:pPr marL="321310" indent="-228600">
                        <a:lnSpc>
                          <a:spcPct val="100000"/>
                        </a:lnSpc>
                        <a:buAutoNum type="arabicParenR"/>
                      </a:pPr>
                      <a:r>
                        <a:rPr lang="ru-RU" sz="1600" b="1" spc="-10" dirty="0">
                          <a:latin typeface="Calibri"/>
                          <a:cs typeface="Calibri"/>
                        </a:rPr>
                        <a:t>Синтаксический разбор предложения.</a:t>
                      </a:r>
                    </a:p>
                    <a:p>
                      <a:pPr marL="321310" indent="-228600">
                        <a:lnSpc>
                          <a:spcPct val="100000"/>
                        </a:lnSpc>
                        <a:buAutoNum type="arabicParenR"/>
                      </a:pPr>
                      <a:r>
                        <a:rPr lang="ru-RU" sz="1600" b="1" spc="-10" dirty="0">
                          <a:latin typeface="Calibri"/>
                          <a:cs typeface="Calibri"/>
                        </a:rPr>
                        <a:t>Пунктуационный</a:t>
                      </a:r>
                      <a:r>
                        <a:rPr lang="ru-RU" sz="1600" b="1" spc="-10" baseline="0" dirty="0">
                          <a:latin typeface="Calibri"/>
                          <a:cs typeface="Calibri"/>
                        </a:rPr>
                        <a:t> разбор предложения.</a:t>
                      </a:r>
                    </a:p>
                    <a:p>
                      <a:pPr marL="321310" indent="-228600">
                        <a:lnSpc>
                          <a:spcPct val="100000"/>
                        </a:lnSpc>
                        <a:buAutoNum type="arabicParenR"/>
                      </a:pPr>
                      <a:r>
                        <a:rPr lang="ru-RU" sz="1600" b="1" spc="-10" baseline="0" dirty="0">
                          <a:latin typeface="Calibri"/>
                          <a:cs typeface="Calibri"/>
                        </a:rPr>
                        <a:t> Графические диктанты.</a:t>
                      </a:r>
                    </a:p>
                    <a:p>
                      <a:pPr marL="321310" indent="-228600">
                        <a:lnSpc>
                          <a:spcPct val="100000"/>
                        </a:lnSpc>
                        <a:buAutoNum type="arabicParenR"/>
                      </a:pPr>
                      <a:r>
                        <a:rPr lang="ru-RU" sz="1600" b="1" spc="0" baseline="0" dirty="0">
                          <a:latin typeface="Calibri"/>
                          <a:cs typeface="Calibri"/>
                        </a:rPr>
                        <a:t>Творческие работы.</a:t>
                      </a:r>
                      <a:endParaRPr lang="ru-RU" sz="1600" b="1" spc="-10" baseline="0" dirty="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808152"/>
              </p:ext>
            </p:extLst>
          </p:nvPr>
        </p:nvGraphicFramePr>
        <p:xfrm>
          <a:off x="216204" y="7696199"/>
          <a:ext cx="8442959" cy="1673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2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3860">
                <a:tc>
                  <a:txBody>
                    <a:bodyPr/>
                    <a:lstStyle/>
                    <a:p>
                      <a:pPr marL="127000">
                        <a:lnSpc>
                          <a:spcPts val="114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ts val="1140"/>
                        </a:lnSpc>
                      </a:pPr>
                      <a:r>
                        <a:rPr lang="ru-RU" sz="1200" b="1" spc="-10" dirty="0">
                          <a:latin typeface="Calibri"/>
                          <a:cs typeface="Calibri"/>
                        </a:rPr>
                        <a:t>\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9" y="3635362"/>
            <a:ext cx="3859213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8800" y="183390"/>
            <a:ext cx="6553176" cy="7664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53800"/>
              </a:lnSpc>
              <a:spcBef>
                <a:spcPts val="100"/>
              </a:spcBef>
            </a:pPr>
            <a:r>
              <a:rPr sz="1600" b="1" kern="0" dirty="0" err="1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Прямая</a:t>
            </a:r>
            <a:r>
              <a:rPr sz="1600" b="1" kern="0" spc="-85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sz="1600" b="1" kern="0" spc="-2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речь</a:t>
            </a:r>
            <a:endParaRPr sz="1600" kern="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540" algn="ctr">
              <a:spcBef>
                <a:spcPts val="1030"/>
              </a:spcBef>
            </a:pPr>
            <a:r>
              <a:rPr sz="1600" b="1" kern="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(подготовка</a:t>
            </a:r>
            <a:r>
              <a:rPr sz="1600" b="1" kern="0" spc="-4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sz="1600" b="1" kern="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к</a:t>
            </a:r>
            <a:r>
              <a:rPr sz="1600" b="1" kern="0" spc="-45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sz="1600" b="1" kern="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заданию</a:t>
            </a:r>
            <a:r>
              <a:rPr sz="1600" b="1" kern="0" spc="-35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sz="1600" b="1" kern="0" spc="-25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5)</a:t>
            </a:r>
            <a:endParaRPr sz="1600" kern="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395378"/>
              </p:ext>
            </p:extLst>
          </p:nvPr>
        </p:nvGraphicFramePr>
        <p:xfrm>
          <a:off x="513316" y="1249495"/>
          <a:ext cx="8382000" cy="5118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9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5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9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6608">
                <a:tc>
                  <a:txBody>
                    <a:bodyPr/>
                    <a:lstStyle/>
                    <a:p>
                      <a:pPr marL="419100">
                        <a:lnSpc>
                          <a:spcPts val="1150"/>
                        </a:lnSpc>
                      </a:pP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Задания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9330">
                        <a:lnSpc>
                          <a:spcPts val="115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Рабочие</a:t>
                      </a:r>
                      <a:r>
                        <a:rPr sz="11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материалы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75945">
                        <a:lnSpc>
                          <a:spcPts val="1150"/>
                        </a:lnSpc>
                      </a:pP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Запишите</a:t>
                      </a:r>
                      <a:r>
                        <a:rPr sz="11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ответы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714">
                <a:tc>
                  <a:txBody>
                    <a:bodyPr/>
                    <a:lstStyle/>
                    <a:p>
                      <a:pPr marL="97155">
                        <a:lnSpc>
                          <a:spcPts val="1120"/>
                        </a:lnSpc>
                      </a:pPr>
                      <a:r>
                        <a:rPr sz="105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Задание</a:t>
                      </a:r>
                      <a:r>
                        <a:rPr sz="105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1.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6">
                  <a:txBody>
                    <a:bodyPr/>
                    <a:lstStyle/>
                    <a:p>
                      <a:pPr marL="66675">
                        <a:lnSpc>
                          <a:spcPts val="1150"/>
                        </a:lnSpc>
                      </a:pP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Схемы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203835" indent="-137160">
                        <a:lnSpc>
                          <a:spcPct val="100000"/>
                        </a:lnSpc>
                        <a:spcBef>
                          <a:spcPts val="815"/>
                        </a:spcBef>
                        <a:buAutoNum type="arabicParenR"/>
                        <a:tabLst>
                          <a:tab pos="203835" algn="l"/>
                        </a:tabLst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А: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«П?»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205740" indent="-139065">
                        <a:lnSpc>
                          <a:spcPct val="100000"/>
                        </a:lnSpc>
                        <a:spcBef>
                          <a:spcPts val="50"/>
                        </a:spcBef>
                        <a:buAutoNum type="arabicParenR"/>
                        <a:tabLst>
                          <a:tab pos="205740" algn="l"/>
                        </a:tabLst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«П»,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а.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205740" indent="-139065">
                        <a:lnSpc>
                          <a:spcPct val="100000"/>
                        </a:lnSpc>
                        <a:spcBef>
                          <a:spcPts val="35"/>
                        </a:spcBef>
                        <a:buAutoNum type="arabicParenR"/>
                        <a:tabLst>
                          <a:tab pos="205740" algn="l"/>
                        </a:tabLst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«П?»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а.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203835" indent="-137160">
                        <a:lnSpc>
                          <a:spcPct val="100000"/>
                        </a:lnSpc>
                        <a:spcBef>
                          <a:spcPts val="40"/>
                        </a:spcBef>
                        <a:buAutoNum type="arabicParenR"/>
                        <a:tabLst>
                          <a:tab pos="203835" algn="l"/>
                        </a:tabLst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А: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«П!»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19494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Ответ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986">
                <a:tc>
                  <a:txBody>
                    <a:bodyPr/>
                    <a:lstStyle/>
                    <a:p>
                      <a:pPr marL="68580">
                        <a:lnSpc>
                          <a:spcPts val="1140"/>
                        </a:lnSpc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Укажите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правильно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180"/>
                        </a:lnSpc>
                        <a:spcBef>
                          <a:spcPts val="45"/>
                        </a:spcBef>
                      </a:pP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составленную</a:t>
                      </a:r>
                      <a:r>
                        <a:rPr sz="10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схему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Кто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будет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борщ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со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сметаной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спросила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бабушка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6067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714">
                <a:tc>
                  <a:txBody>
                    <a:bodyPr/>
                    <a:lstStyle/>
                    <a:p>
                      <a:pPr marL="68580">
                        <a:lnSpc>
                          <a:spcPts val="1145"/>
                        </a:lnSpc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данного</a:t>
                      </a:r>
                      <a:r>
                        <a:rPr sz="10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ниже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714">
                <a:tc>
                  <a:txBody>
                    <a:bodyPr/>
                    <a:lstStyle/>
                    <a:p>
                      <a:pPr marL="68580">
                        <a:lnSpc>
                          <a:spcPts val="1145"/>
                        </a:lnSpc>
                      </a:pP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предложения.</a:t>
                      </a:r>
                      <a:r>
                        <a:rPr sz="10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(Знаки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714">
                <a:tc>
                  <a:txBody>
                    <a:bodyPr/>
                    <a:lstStyle/>
                    <a:p>
                      <a:pPr marL="68580">
                        <a:lnSpc>
                          <a:spcPts val="1140"/>
                        </a:lnSpc>
                      </a:pP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препинания</a:t>
                      </a:r>
                      <a:r>
                        <a:rPr sz="10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не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714">
                <a:tc>
                  <a:txBody>
                    <a:bodyPr/>
                    <a:lstStyle/>
                    <a:p>
                      <a:pPr marL="68580">
                        <a:lnSpc>
                          <a:spcPts val="1160"/>
                        </a:lnSpc>
                      </a:pP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расставлены.)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7211">
                <a:tc>
                  <a:txBody>
                    <a:bodyPr/>
                    <a:lstStyle/>
                    <a:p>
                      <a:pPr marL="68580">
                        <a:lnSpc>
                          <a:spcPts val="1130"/>
                        </a:lnSpc>
                      </a:pPr>
                      <a:r>
                        <a:rPr sz="105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Задание</a:t>
                      </a:r>
                      <a:r>
                        <a:rPr sz="105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2.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5">
                  <a:txBody>
                    <a:bodyPr/>
                    <a:lstStyle/>
                    <a:p>
                      <a:pPr marL="274320" indent="-139065">
                        <a:lnSpc>
                          <a:spcPts val="1105"/>
                        </a:lnSpc>
                        <a:buAutoNum type="arabicParenR"/>
                        <a:tabLst>
                          <a:tab pos="274320" algn="l"/>
                        </a:tabLst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«Я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знаю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счастье!..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видел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небо»,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ответил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Сокол.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35255" marR="65405" indent="137795">
                        <a:lnSpc>
                          <a:spcPts val="1150"/>
                        </a:lnSpc>
                        <a:spcBef>
                          <a:spcPts val="50"/>
                        </a:spcBef>
                        <a:buAutoNum type="arabicParenR"/>
                        <a:tabLst>
                          <a:tab pos="273050" algn="l"/>
                        </a:tabLst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Уж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подумал: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«Должно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быть,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небе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самом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деле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пожить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приятно…»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35255" marR="63500" indent="180340">
                        <a:lnSpc>
                          <a:spcPts val="1150"/>
                        </a:lnSpc>
                        <a:spcBef>
                          <a:spcPts val="5"/>
                        </a:spcBef>
                        <a:buAutoNum type="arabicParenR"/>
                        <a:tabLst>
                          <a:tab pos="315595" algn="l"/>
                        </a:tabLst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Этот</a:t>
                      </a:r>
                      <a:r>
                        <a:rPr sz="1050" spc="2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мальчишка</a:t>
                      </a:r>
                      <a:r>
                        <a:rPr sz="1050" spc="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хулиган</a:t>
                      </a:r>
                      <a:r>
                        <a:rPr sz="1050" spc="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50" spc="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ты</a:t>
                      </a:r>
                      <a:r>
                        <a:rPr sz="1050" spc="3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глупа</a:t>
                      </a:r>
                      <a:r>
                        <a:rPr sz="1050" spc="3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050" spc="3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холодно выговаривала</a:t>
                      </a:r>
                      <a:r>
                        <a:rPr sz="105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Ольга.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00355" indent="-169545">
                        <a:lnSpc>
                          <a:spcPts val="1125"/>
                        </a:lnSpc>
                        <a:buAutoNum type="arabicParenR"/>
                        <a:tabLst>
                          <a:tab pos="300355" algn="l"/>
                        </a:tabLst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козу</a:t>
                      </a:r>
                      <a:r>
                        <a:rPr sz="10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искала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уныло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ответила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Нюрка.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211">
                <a:tc>
                  <a:txBody>
                    <a:bodyPr/>
                    <a:lstStyle/>
                    <a:p>
                      <a:pPr marL="68580">
                        <a:lnSpc>
                          <a:spcPts val="1125"/>
                        </a:lnSpc>
                      </a:pP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Замените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прямую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речь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7211">
                <a:tc>
                  <a:txBody>
                    <a:bodyPr/>
                    <a:lstStyle/>
                    <a:p>
                      <a:pPr marL="68580">
                        <a:lnSpc>
                          <a:spcPts val="1140"/>
                        </a:lnSpc>
                      </a:pP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косвенной.</a:t>
                      </a:r>
                      <a:r>
                        <a:rPr sz="10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Запишите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7211">
                <a:tc>
                  <a:txBody>
                    <a:bodyPr/>
                    <a:lstStyle/>
                    <a:p>
                      <a:pPr marL="68580">
                        <a:lnSpc>
                          <a:spcPts val="1140"/>
                        </a:lnSpc>
                      </a:pP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получившиеся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44">
                <a:tc>
                  <a:txBody>
                    <a:bodyPr/>
                    <a:lstStyle/>
                    <a:p>
                      <a:pPr marL="68580">
                        <a:lnSpc>
                          <a:spcPts val="1155"/>
                        </a:lnSpc>
                      </a:pP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предложения.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7211">
                <a:tc>
                  <a:txBody>
                    <a:bodyPr/>
                    <a:lstStyle/>
                    <a:p>
                      <a:pPr marL="68580">
                        <a:lnSpc>
                          <a:spcPts val="1125"/>
                        </a:lnSpc>
                      </a:pPr>
                      <a:r>
                        <a:rPr sz="105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Задание</a:t>
                      </a:r>
                      <a:r>
                        <a:rPr sz="105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6">
                  <a:txBody>
                    <a:bodyPr/>
                    <a:lstStyle/>
                    <a:p>
                      <a:pPr marL="267335" indent="-179070">
                        <a:lnSpc>
                          <a:spcPts val="1100"/>
                        </a:lnSpc>
                        <a:buAutoNum type="arabicParenR"/>
                        <a:tabLst>
                          <a:tab pos="267335" algn="l"/>
                        </a:tabLst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Серёжа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попросил,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чтобы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помог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решить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ему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задачу.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66700" marR="675005" indent="-179070">
                        <a:lnSpc>
                          <a:spcPts val="1150"/>
                        </a:lnSpc>
                        <a:spcBef>
                          <a:spcPts val="55"/>
                        </a:spcBef>
                        <a:buAutoNum type="arabicParenR"/>
                        <a:tabLst>
                          <a:tab pos="267970" algn="l"/>
                        </a:tabLst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Папа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сказал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Саше,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чтобы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он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забыл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про 	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завтрашний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поход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магазин.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67335" indent="-179070">
                        <a:lnSpc>
                          <a:spcPts val="1110"/>
                        </a:lnSpc>
                        <a:buAutoNum type="arabicParenR"/>
                        <a:tabLst>
                          <a:tab pos="267335" algn="l"/>
                        </a:tabLst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Олег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сообщил,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что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сможет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завтра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пойти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гости.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66700" indent="-178435">
                        <a:lnSpc>
                          <a:spcPts val="1190"/>
                        </a:lnSpc>
                        <a:buFont typeface="Calibri"/>
                        <a:buAutoNum type="arabicParenR"/>
                        <a:tabLst>
                          <a:tab pos="266700" algn="l"/>
                        </a:tabLst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Мальчик</a:t>
                      </a:r>
                      <a:r>
                        <a:rPr sz="10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спросил,</a:t>
                      </a:r>
                      <a:r>
                        <a:rPr sz="10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когда</a:t>
                      </a:r>
                      <a:r>
                        <a:rPr sz="10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начнутся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уроки.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7211">
                <a:tc>
                  <a:txBody>
                    <a:bodyPr/>
                    <a:lstStyle/>
                    <a:p>
                      <a:pPr marL="68580">
                        <a:lnSpc>
                          <a:spcPts val="1130"/>
                        </a:lnSpc>
                      </a:pP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Преобразуйте</a:t>
                      </a:r>
                      <a:r>
                        <a:rPr sz="10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данные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7211">
                <a:tc>
                  <a:txBody>
                    <a:bodyPr/>
                    <a:lstStyle/>
                    <a:p>
                      <a:pPr marL="68580">
                        <a:lnSpc>
                          <a:spcPts val="1140"/>
                        </a:lnSpc>
                      </a:pP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предложения</a:t>
                      </a:r>
                      <a:r>
                        <a:rPr sz="10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с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7211">
                <a:tc>
                  <a:txBody>
                    <a:bodyPr/>
                    <a:lstStyle/>
                    <a:p>
                      <a:pPr marL="68580">
                        <a:lnSpc>
                          <a:spcPts val="1140"/>
                        </a:lnSpc>
                      </a:pP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косвенной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речью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в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7211">
                <a:tc>
                  <a:txBody>
                    <a:bodyPr/>
                    <a:lstStyle/>
                    <a:p>
                      <a:pPr marL="68580">
                        <a:lnSpc>
                          <a:spcPts val="1135"/>
                        </a:lnSpc>
                      </a:pP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предложения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 с</a:t>
                      </a:r>
                      <a:r>
                        <a:rPr sz="10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прямой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8775">
                <a:tc>
                  <a:txBody>
                    <a:bodyPr/>
                    <a:lstStyle/>
                    <a:p>
                      <a:pPr marL="68580">
                        <a:lnSpc>
                          <a:spcPts val="1155"/>
                        </a:lnSpc>
                      </a:pP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речью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7211">
                <a:tc>
                  <a:txBody>
                    <a:bodyPr/>
                    <a:lstStyle/>
                    <a:p>
                      <a:pPr marL="68580">
                        <a:lnSpc>
                          <a:spcPts val="1130"/>
                        </a:lnSpc>
                      </a:pPr>
                      <a:r>
                        <a:rPr sz="105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Задание</a:t>
                      </a:r>
                      <a:r>
                        <a:rPr sz="105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4.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8">
                  <a:txBody>
                    <a:bodyPr/>
                    <a:lstStyle/>
                    <a:p>
                      <a:pPr marL="222250" indent="-155575">
                        <a:lnSpc>
                          <a:spcPts val="1105"/>
                        </a:lnSpc>
                        <a:buAutoNum type="arabicParenR"/>
                        <a:tabLst>
                          <a:tab pos="222250" algn="l"/>
                        </a:tabLst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Во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сколько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вам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позвонить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Ирина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Ивановна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66675" marR="66040" indent="156845">
                        <a:lnSpc>
                          <a:spcPts val="1150"/>
                        </a:lnSpc>
                        <a:spcBef>
                          <a:spcPts val="50"/>
                        </a:spcBef>
                        <a:buAutoNum type="arabicParenR"/>
                        <a:tabLst>
                          <a:tab pos="223520" algn="l"/>
                        </a:tabLst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Давай</a:t>
                      </a:r>
                      <a:r>
                        <a:rPr sz="1050" spc="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поговорим</a:t>
                      </a:r>
                      <a:r>
                        <a:rPr sz="1050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50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том</a:t>
                      </a:r>
                      <a:r>
                        <a:rPr sz="1050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что</a:t>
                      </a:r>
                      <a:r>
                        <a:rPr sz="1050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подарить</a:t>
                      </a:r>
                      <a:r>
                        <a:rPr sz="105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папе</a:t>
                      </a:r>
                      <a:r>
                        <a:rPr sz="1050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05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день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рождения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223520" indent="-156845">
                        <a:lnSpc>
                          <a:spcPts val="1100"/>
                        </a:lnSpc>
                        <a:buAutoNum type="arabicParenR"/>
                        <a:tabLst>
                          <a:tab pos="223520" algn="l"/>
                        </a:tabLst>
                      </a:pP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Дедушка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буркнул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Даша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меня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убедила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223520" indent="-156845">
                        <a:lnSpc>
                          <a:spcPts val="1175"/>
                        </a:lnSpc>
                        <a:buAutoNum type="arabicParenR"/>
                        <a:tabLst>
                          <a:tab pos="223520" algn="l"/>
                        </a:tabLst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сообщению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синоптиков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дождь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обойдёт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столицу</a:t>
                      </a:r>
                      <a:r>
                        <a:rPr sz="10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сто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8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8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7211">
                <a:tc>
                  <a:txBody>
                    <a:bodyPr/>
                    <a:lstStyle/>
                    <a:p>
                      <a:pPr marL="68580">
                        <a:lnSpc>
                          <a:spcPts val="1125"/>
                        </a:lnSpc>
                      </a:pP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Выпишите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7211">
                <a:tc>
                  <a:txBody>
                    <a:bodyPr/>
                    <a:lstStyle/>
                    <a:p>
                      <a:pPr marL="68580">
                        <a:lnSpc>
                          <a:spcPts val="1140"/>
                        </a:lnSpc>
                      </a:pP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предложение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 с</a:t>
                      </a:r>
                      <a:r>
                        <a:rPr sz="10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прямой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7211">
                <a:tc>
                  <a:txBody>
                    <a:bodyPr/>
                    <a:lstStyle/>
                    <a:p>
                      <a:pPr marL="68580">
                        <a:lnSpc>
                          <a:spcPts val="1140"/>
                        </a:lnSpc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речью.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(Знаки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7211">
                <a:tc>
                  <a:txBody>
                    <a:bodyPr/>
                    <a:lstStyle/>
                    <a:p>
                      <a:pPr marL="68580">
                        <a:lnSpc>
                          <a:spcPts val="1140"/>
                        </a:lnSpc>
                      </a:pP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препинания</a:t>
                      </a:r>
                      <a:r>
                        <a:rPr sz="10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не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7211">
                <a:tc>
                  <a:txBody>
                    <a:bodyPr/>
                    <a:lstStyle/>
                    <a:p>
                      <a:pPr marL="68580">
                        <a:lnSpc>
                          <a:spcPts val="1140"/>
                        </a:lnSpc>
                      </a:pP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расставлены.)</a:t>
                      </a:r>
                      <a:r>
                        <a:rPr sz="10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Расставьте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7211">
                <a:tc>
                  <a:txBody>
                    <a:bodyPr/>
                    <a:lstStyle/>
                    <a:p>
                      <a:pPr marL="68580">
                        <a:lnSpc>
                          <a:spcPts val="1135"/>
                        </a:lnSpc>
                      </a:pP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необходимые</a:t>
                      </a:r>
                      <a:r>
                        <a:rPr sz="10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знаки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8775">
                <a:tc>
                  <a:txBody>
                    <a:bodyPr/>
                    <a:lstStyle/>
                    <a:p>
                      <a:pPr marL="100330">
                        <a:lnSpc>
                          <a:spcPts val="1155"/>
                        </a:lnSpc>
                      </a:pP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препинания.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27211"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5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Задание</a:t>
                      </a:r>
                      <a:r>
                        <a:rPr sz="105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5.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7">
                  <a:txBody>
                    <a:bodyPr/>
                    <a:lstStyle/>
                    <a:p>
                      <a:pPr marL="66675" marR="64769" indent="156845">
                        <a:lnSpc>
                          <a:spcPts val="1150"/>
                        </a:lnSpc>
                        <a:spcBef>
                          <a:spcPts val="5"/>
                        </a:spcBef>
                        <a:buAutoNum type="arabicParenR"/>
                        <a:tabLst>
                          <a:tab pos="223520" algn="l"/>
                          <a:tab pos="537210" algn="l"/>
                          <a:tab pos="1467485" algn="l"/>
                          <a:tab pos="2185035" algn="l"/>
                          <a:tab pos="2628265" algn="l"/>
                        </a:tabLst>
                      </a:pP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свидетельству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историков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здесь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проходил оживлённый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торговый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путь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223520" indent="-156845">
                        <a:lnSpc>
                          <a:spcPts val="1100"/>
                        </a:lnSpc>
                        <a:buAutoNum type="arabicParenR"/>
                        <a:tabLst>
                          <a:tab pos="223520" algn="l"/>
                        </a:tabLst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Юра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сказал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что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больше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будет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обижать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маленьких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223520" indent="-156845">
                        <a:lnSpc>
                          <a:spcPts val="1145"/>
                        </a:lnSpc>
                        <a:buAutoNum type="arabicParenR"/>
                        <a:tabLst>
                          <a:tab pos="223520" algn="l"/>
                        </a:tabLst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ты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сюда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попала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спросила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меня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женщина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222250" indent="-155575">
                        <a:lnSpc>
                          <a:spcPts val="1170"/>
                        </a:lnSpc>
                        <a:buAutoNum type="arabicParenR"/>
                        <a:tabLst>
                          <a:tab pos="222250" algn="l"/>
                        </a:tabLst>
                      </a:pP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Расскажи-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ка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мне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зачем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тебе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понадобились</a:t>
                      </a:r>
                      <a:r>
                        <a:rPr sz="10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краски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7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7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27211">
                <a:tc>
                  <a:txBody>
                    <a:bodyPr/>
                    <a:lstStyle/>
                    <a:p>
                      <a:pPr marL="68580">
                        <a:lnSpc>
                          <a:spcPts val="1130"/>
                        </a:lnSpc>
                      </a:pP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Выпишите</a:t>
                      </a:r>
                      <a:r>
                        <a:rPr sz="10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предложение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27211">
                <a:tc>
                  <a:txBody>
                    <a:bodyPr/>
                    <a:lstStyle/>
                    <a:p>
                      <a:pPr marL="68580">
                        <a:lnSpc>
                          <a:spcPts val="1140"/>
                        </a:lnSpc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прямой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речью.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(Знаки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27211">
                <a:tc>
                  <a:txBody>
                    <a:bodyPr/>
                    <a:lstStyle/>
                    <a:p>
                      <a:pPr marL="68580">
                        <a:lnSpc>
                          <a:spcPts val="1140"/>
                        </a:lnSpc>
                      </a:pP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препинания</a:t>
                      </a:r>
                      <a:r>
                        <a:rPr sz="10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не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27211">
                <a:tc>
                  <a:txBody>
                    <a:bodyPr/>
                    <a:lstStyle/>
                    <a:p>
                      <a:pPr marL="68580">
                        <a:lnSpc>
                          <a:spcPts val="1145"/>
                        </a:lnSpc>
                      </a:pP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расставлены.)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27211">
                <a:tc>
                  <a:txBody>
                    <a:bodyPr/>
                    <a:lstStyle/>
                    <a:p>
                      <a:pPr marL="68580">
                        <a:lnSpc>
                          <a:spcPts val="1145"/>
                        </a:lnSpc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Расставьте</a:t>
                      </a:r>
                      <a:r>
                        <a:rPr sz="10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необходимые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8775">
                <a:tc>
                  <a:txBody>
                    <a:bodyPr/>
                    <a:lstStyle/>
                    <a:p>
                      <a:pPr marL="68580">
                        <a:lnSpc>
                          <a:spcPts val="1160"/>
                        </a:lnSpc>
                      </a:pP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препинания.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6003843" y="2356887"/>
            <a:ext cx="2929922" cy="11810"/>
          </a:xfrm>
          <a:custGeom>
            <a:avLst/>
            <a:gdLst/>
            <a:ahLst/>
            <a:cxnLst/>
            <a:rect l="l" t="t" r="r" b="b"/>
            <a:pathLst>
              <a:path w="2421254" h="18414">
                <a:moveTo>
                  <a:pt x="2420746" y="0"/>
                </a:moveTo>
                <a:lnTo>
                  <a:pt x="0" y="0"/>
                </a:lnTo>
                <a:lnTo>
                  <a:pt x="0" y="18288"/>
                </a:lnTo>
                <a:lnTo>
                  <a:pt x="2420746" y="18288"/>
                </a:lnTo>
                <a:lnTo>
                  <a:pt x="24207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330845"/>
            <a:ext cx="1742739" cy="88551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04007" y="5791200"/>
            <a:ext cx="1602494" cy="10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78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1" y="147111"/>
            <a:ext cx="7844488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Какой</a:t>
            </a:r>
            <a:r>
              <a:rPr sz="24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должна</a:t>
            </a:r>
            <a:r>
              <a:rPr sz="24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быть</a:t>
            </a:r>
            <a:r>
              <a:rPr sz="24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подготовка</a:t>
            </a:r>
            <a:r>
              <a:rPr sz="24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к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ВПР?</a:t>
            </a:r>
            <a:r>
              <a:rPr sz="24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нужна</a:t>
            </a:r>
            <a:r>
              <a:rPr sz="24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ли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она?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95336" y="745501"/>
            <a:ext cx="6453264" cy="584775"/>
          </a:xfrm>
          <a:prstGeom prst="rect">
            <a:avLst/>
          </a:prstGeom>
          <a:solidFill>
            <a:srgbClr val="C5D9F0"/>
          </a:solidFill>
        </p:spPr>
        <p:txBody>
          <a:bodyPr vert="horz" wrap="square" lIns="0" tIns="30480" rIns="0" bIns="0" rtlCol="0">
            <a:spAutoFit/>
          </a:bodyPr>
          <a:lstStyle/>
          <a:p>
            <a:pPr marL="211454" marR="207010" indent="4445" algn="ctr">
              <a:lnSpc>
                <a:spcPct val="100000"/>
              </a:lnSpc>
              <a:spcBef>
                <a:spcPts val="240"/>
              </a:spcBef>
            </a:pPr>
            <a:r>
              <a:rPr sz="18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Специальная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подготовка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ТР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Б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СЯ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1800" i="1" spc="5" dirty="0" err="1">
                <a:solidFill>
                  <a:srgbClr val="001F5F"/>
                </a:solidFill>
                <a:latin typeface="Calibri"/>
                <a:cs typeface="Calibri"/>
              </a:rPr>
              <a:t>ра</a:t>
            </a:r>
            <a:r>
              <a:rPr sz="1800" i="1" spc="-20" dirty="0" err="1">
                <a:solidFill>
                  <a:srgbClr val="001F5F"/>
                </a:solidFill>
                <a:latin typeface="Calibri"/>
                <a:cs typeface="Calibri"/>
              </a:rPr>
              <a:t>з</a:t>
            </a:r>
            <a:r>
              <a:rPr sz="1800" i="1" spc="-5" dirty="0" err="1">
                <a:solidFill>
                  <a:srgbClr val="001F5F"/>
                </a:solidFill>
                <a:latin typeface="Calibri"/>
                <a:cs typeface="Calibri"/>
              </a:rPr>
              <a:t>ъ</a:t>
            </a:r>
            <a:r>
              <a:rPr sz="1800" i="1" dirty="0" err="1">
                <a:solidFill>
                  <a:srgbClr val="001F5F"/>
                </a:solidFill>
                <a:latin typeface="Calibri"/>
                <a:cs typeface="Calibri"/>
              </a:rPr>
              <a:t>яс</a:t>
            </a:r>
            <a:r>
              <a:rPr sz="1800" i="1" spc="5" dirty="0" err="1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800" i="1" dirty="0" err="1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800" i="1" spc="10" dirty="0" err="1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800" i="1" spc="5" dirty="0" err="1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i="1" dirty="0" err="1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800" i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lang="ru-RU" dirty="0"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1F5F"/>
                </a:solidFill>
                <a:latin typeface="Calibri"/>
                <a:cs typeface="Calibri"/>
              </a:rPr>
              <a:t>КИМ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245244" y="518458"/>
            <a:ext cx="936075" cy="636679"/>
            <a:chOff x="7668386" y="404622"/>
            <a:chExt cx="1296670" cy="1283335"/>
          </a:xfrm>
        </p:grpSpPr>
        <p:sp>
          <p:nvSpPr>
            <p:cNvPr id="8" name="object 8"/>
            <p:cNvSpPr/>
            <p:nvPr/>
          </p:nvSpPr>
          <p:spPr>
            <a:xfrm>
              <a:off x="7668386" y="971677"/>
              <a:ext cx="1296670" cy="716280"/>
            </a:xfrm>
            <a:custGeom>
              <a:avLst/>
              <a:gdLst/>
              <a:ahLst/>
              <a:cxnLst/>
              <a:rect l="l" t="t" r="r" b="b"/>
              <a:pathLst>
                <a:path w="1296670" h="716280">
                  <a:moveTo>
                    <a:pt x="323977" y="68199"/>
                  </a:moveTo>
                  <a:lnTo>
                    <a:pt x="0" y="405130"/>
                  </a:lnTo>
                  <a:lnTo>
                    <a:pt x="323977" y="716280"/>
                  </a:lnTo>
                  <a:lnTo>
                    <a:pt x="323977" y="554227"/>
                  </a:lnTo>
                  <a:lnTo>
                    <a:pt x="373592" y="549917"/>
                  </a:lnTo>
                  <a:lnTo>
                    <a:pt x="422576" y="544988"/>
                  </a:lnTo>
                  <a:lnTo>
                    <a:pt x="470870" y="539440"/>
                  </a:lnTo>
                  <a:lnTo>
                    <a:pt x="518414" y="533273"/>
                  </a:lnTo>
                  <a:lnTo>
                    <a:pt x="587334" y="523130"/>
                  </a:lnTo>
                  <a:lnTo>
                    <a:pt x="653464" y="511894"/>
                  </a:lnTo>
                  <a:lnTo>
                    <a:pt x="716742" y="499616"/>
                  </a:lnTo>
                  <a:lnTo>
                    <a:pt x="777104" y="486344"/>
                  </a:lnTo>
                  <a:lnTo>
                    <a:pt x="834487" y="472130"/>
                  </a:lnTo>
                  <a:lnTo>
                    <a:pt x="888829" y="457023"/>
                  </a:lnTo>
                  <a:lnTo>
                    <a:pt x="940067" y="441072"/>
                  </a:lnTo>
                  <a:lnTo>
                    <a:pt x="988139" y="424329"/>
                  </a:lnTo>
                  <a:lnTo>
                    <a:pt x="1032980" y="406844"/>
                  </a:lnTo>
                  <a:lnTo>
                    <a:pt x="1074530" y="388665"/>
                  </a:lnTo>
                  <a:lnTo>
                    <a:pt x="1112724" y="369843"/>
                  </a:lnTo>
                  <a:lnTo>
                    <a:pt x="1147500" y="350429"/>
                  </a:lnTo>
                  <a:lnTo>
                    <a:pt x="1206547" y="310022"/>
                  </a:lnTo>
                  <a:lnTo>
                    <a:pt x="1251169" y="267845"/>
                  </a:lnTo>
                  <a:lnTo>
                    <a:pt x="1277345" y="230250"/>
                  </a:lnTo>
                  <a:lnTo>
                    <a:pt x="323977" y="230250"/>
                  </a:lnTo>
                  <a:lnTo>
                    <a:pt x="323977" y="68199"/>
                  </a:lnTo>
                  <a:close/>
                </a:path>
                <a:path w="1296670" h="716280">
                  <a:moveTo>
                    <a:pt x="1187831" y="0"/>
                  </a:moveTo>
                  <a:lnTo>
                    <a:pt x="1128934" y="36942"/>
                  </a:lnTo>
                  <a:lnTo>
                    <a:pt x="1059005" y="71517"/>
                  </a:lnTo>
                  <a:lnTo>
                    <a:pt x="1020139" y="87854"/>
                  </a:lnTo>
                  <a:lnTo>
                    <a:pt x="978798" y="103523"/>
                  </a:lnTo>
                  <a:lnTo>
                    <a:pt x="935076" y="118500"/>
                  </a:lnTo>
                  <a:lnTo>
                    <a:pt x="889067" y="132758"/>
                  </a:lnTo>
                  <a:lnTo>
                    <a:pt x="840867" y="146272"/>
                  </a:lnTo>
                  <a:lnTo>
                    <a:pt x="790568" y="159017"/>
                  </a:lnTo>
                  <a:lnTo>
                    <a:pt x="738266" y="170968"/>
                  </a:lnTo>
                  <a:lnTo>
                    <a:pt x="684054" y="182099"/>
                  </a:lnTo>
                  <a:lnTo>
                    <a:pt x="628028" y="192385"/>
                  </a:lnTo>
                  <a:lnTo>
                    <a:pt x="570282" y="201800"/>
                  </a:lnTo>
                  <a:lnTo>
                    <a:pt x="510909" y="210320"/>
                  </a:lnTo>
                  <a:lnTo>
                    <a:pt x="450004" y="217918"/>
                  </a:lnTo>
                  <a:lnTo>
                    <a:pt x="387662" y="224570"/>
                  </a:lnTo>
                  <a:lnTo>
                    <a:pt x="323977" y="230250"/>
                  </a:lnTo>
                  <a:lnTo>
                    <a:pt x="1277345" y="230250"/>
                  </a:lnTo>
                  <a:lnTo>
                    <a:pt x="1280862" y="224296"/>
                  </a:lnTo>
                  <a:lnTo>
                    <a:pt x="1289954" y="202133"/>
                  </a:lnTo>
                  <a:lnTo>
                    <a:pt x="1295126" y="179777"/>
                  </a:lnTo>
                  <a:lnTo>
                    <a:pt x="1296314" y="157279"/>
                  </a:lnTo>
                  <a:lnTo>
                    <a:pt x="1293457" y="134688"/>
                  </a:lnTo>
                  <a:lnTo>
                    <a:pt x="1275353" y="89429"/>
                  </a:lnTo>
                  <a:lnTo>
                    <a:pt x="1240311" y="44399"/>
                  </a:lnTo>
                  <a:lnTo>
                    <a:pt x="1216282" y="22095"/>
                  </a:lnTo>
                  <a:lnTo>
                    <a:pt x="1187831" y="0"/>
                  </a:lnTo>
                  <a:close/>
                </a:path>
              </a:pathLst>
            </a:custGeom>
            <a:solidFill>
              <a:srgbClr val="8EB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68386" y="404622"/>
              <a:ext cx="1296670" cy="729615"/>
            </a:xfrm>
            <a:custGeom>
              <a:avLst/>
              <a:gdLst/>
              <a:ahLst/>
              <a:cxnLst/>
              <a:rect l="l" t="t" r="r" b="b"/>
              <a:pathLst>
                <a:path w="1296670" h="729615">
                  <a:moveTo>
                    <a:pt x="0" y="0"/>
                  </a:moveTo>
                  <a:lnTo>
                    <a:pt x="0" y="324103"/>
                  </a:lnTo>
                  <a:lnTo>
                    <a:pt x="71109" y="324703"/>
                  </a:lnTo>
                  <a:lnTo>
                    <a:pt x="141217" y="326480"/>
                  </a:lnTo>
                  <a:lnTo>
                    <a:pt x="210225" y="329405"/>
                  </a:lnTo>
                  <a:lnTo>
                    <a:pt x="278033" y="333446"/>
                  </a:lnTo>
                  <a:lnTo>
                    <a:pt x="344543" y="338573"/>
                  </a:lnTo>
                  <a:lnTo>
                    <a:pt x="409657" y="344754"/>
                  </a:lnTo>
                  <a:lnTo>
                    <a:pt x="473274" y="351958"/>
                  </a:lnTo>
                  <a:lnTo>
                    <a:pt x="535297" y="360156"/>
                  </a:lnTo>
                  <a:lnTo>
                    <a:pt x="595626" y="369315"/>
                  </a:lnTo>
                  <a:lnTo>
                    <a:pt x="654162" y="379405"/>
                  </a:lnTo>
                  <a:lnTo>
                    <a:pt x="710807" y="390395"/>
                  </a:lnTo>
                  <a:lnTo>
                    <a:pt x="765462" y="402254"/>
                  </a:lnTo>
                  <a:lnTo>
                    <a:pt x="818027" y="414952"/>
                  </a:lnTo>
                  <a:lnTo>
                    <a:pt x="868405" y="428456"/>
                  </a:lnTo>
                  <a:lnTo>
                    <a:pt x="916495" y="442737"/>
                  </a:lnTo>
                  <a:lnTo>
                    <a:pt x="962199" y="457764"/>
                  </a:lnTo>
                  <a:lnTo>
                    <a:pt x="1005419" y="473505"/>
                  </a:lnTo>
                  <a:lnTo>
                    <a:pt x="1046055" y="489930"/>
                  </a:lnTo>
                  <a:lnTo>
                    <a:pt x="1084008" y="507008"/>
                  </a:lnTo>
                  <a:lnTo>
                    <a:pt x="1119180" y="524707"/>
                  </a:lnTo>
                  <a:lnTo>
                    <a:pt x="1180784" y="561848"/>
                  </a:lnTo>
                  <a:lnTo>
                    <a:pt x="1230075" y="601106"/>
                  </a:lnTo>
                  <a:lnTo>
                    <a:pt x="1266262" y="642233"/>
                  </a:lnTo>
                  <a:lnTo>
                    <a:pt x="1288555" y="684982"/>
                  </a:lnTo>
                  <a:lnTo>
                    <a:pt x="1296162" y="729106"/>
                  </a:lnTo>
                  <a:lnTo>
                    <a:pt x="1296162" y="405129"/>
                  </a:lnTo>
                  <a:lnTo>
                    <a:pt x="1288555" y="360981"/>
                  </a:lnTo>
                  <a:lnTo>
                    <a:pt x="1266262" y="318212"/>
                  </a:lnTo>
                  <a:lnTo>
                    <a:pt x="1230075" y="277067"/>
                  </a:lnTo>
                  <a:lnTo>
                    <a:pt x="1180784" y="237794"/>
                  </a:lnTo>
                  <a:lnTo>
                    <a:pt x="1119180" y="200641"/>
                  </a:lnTo>
                  <a:lnTo>
                    <a:pt x="1084008" y="182936"/>
                  </a:lnTo>
                  <a:lnTo>
                    <a:pt x="1046055" y="165853"/>
                  </a:lnTo>
                  <a:lnTo>
                    <a:pt x="1005419" y="149424"/>
                  </a:lnTo>
                  <a:lnTo>
                    <a:pt x="962199" y="133679"/>
                  </a:lnTo>
                  <a:lnTo>
                    <a:pt x="916495" y="118649"/>
                  </a:lnTo>
                  <a:lnTo>
                    <a:pt x="868405" y="104365"/>
                  </a:lnTo>
                  <a:lnTo>
                    <a:pt x="818027" y="90858"/>
                  </a:lnTo>
                  <a:lnTo>
                    <a:pt x="765462" y="78158"/>
                  </a:lnTo>
                  <a:lnTo>
                    <a:pt x="710807" y="66297"/>
                  </a:lnTo>
                  <a:lnTo>
                    <a:pt x="654162" y="55306"/>
                  </a:lnTo>
                  <a:lnTo>
                    <a:pt x="595626" y="45214"/>
                  </a:lnTo>
                  <a:lnTo>
                    <a:pt x="535297" y="36054"/>
                  </a:lnTo>
                  <a:lnTo>
                    <a:pt x="473274" y="27856"/>
                  </a:lnTo>
                  <a:lnTo>
                    <a:pt x="409657" y="20651"/>
                  </a:lnTo>
                  <a:lnTo>
                    <a:pt x="344543" y="14469"/>
                  </a:lnTo>
                  <a:lnTo>
                    <a:pt x="278033" y="9342"/>
                  </a:lnTo>
                  <a:lnTo>
                    <a:pt x="210225" y="5301"/>
                  </a:lnTo>
                  <a:lnTo>
                    <a:pt x="141217" y="2376"/>
                  </a:lnTo>
                  <a:lnTo>
                    <a:pt x="71109" y="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06436" y="1482623"/>
            <a:ext cx="780896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wrap="square" lIns="0" tIns="304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1)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 err="1">
                <a:solidFill>
                  <a:srgbClr val="001F5F"/>
                </a:solidFill>
                <a:latin typeface="Calibri"/>
                <a:cs typeface="Calibri"/>
              </a:rPr>
              <a:t>Рассредоточенная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lang="ru-RU" dirty="0">
                <a:latin typeface="Calibri"/>
                <a:cs typeface="Calibri"/>
              </a:rPr>
              <a:t> </a:t>
            </a:r>
            <a:r>
              <a:rPr sz="1800" b="1" spc="-5" dirty="0" err="1">
                <a:solidFill>
                  <a:srgbClr val="001F5F"/>
                </a:solidFill>
                <a:latin typeface="Calibri"/>
                <a:cs typeface="Calibri"/>
              </a:rPr>
              <a:t>поэтапная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направленная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повторение, </a:t>
            </a:r>
            <a:r>
              <a:rPr sz="1800" b="1" spc="-3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обобщение</a:t>
            </a:r>
            <a:r>
              <a:rPr sz="1800" b="1" u="heavy" spc="-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и</a:t>
            </a:r>
            <a:endParaRPr sz="180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lang="ru-RU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с</a:t>
            </a:r>
            <a:r>
              <a:rPr sz="1800" b="1" u="heavy" spc="-5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истематизацию</a:t>
            </a:r>
            <a:r>
              <a:rPr lang="ru-RU" dirty="0">
                <a:latin typeface="Calibri"/>
                <a:cs typeface="Calibri"/>
              </a:rPr>
              <a:t> </a:t>
            </a:r>
            <a:r>
              <a:rPr sz="1800" b="1" u="heavy" spc="-5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изученного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6436" y="2169880"/>
            <a:ext cx="7860021" cy="5866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wrap="square" lIns="0" tIns="32384" rIns="0" bIns="0" rtlCol="0">
            <a:spAutoFit/>
          </a:bodyPr>
          <a:lstStyle/>
          <a:p>
            <a:pPr marL="382270" marR="372745" indent="30480">
              <a:lnSpc>
                <a:spcPct val="100000"/>
              </a:lnSpc>
              <a:spcBef>
                <a:spcPts val="254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2)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Коммуникативно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направленная, </a:t>
            </a:r>
            <a:r>
              <a:rPr sz="1800" b="1" spc="-3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обеспечивающая</a:t>
            </a:r>
            <a:r>
              <a:rPr sz="18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ДИАЛОГИЧНОСТЬ</a:t>
            </a:r>
            <a:endParaRPr sz="1800" dirty="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процесса: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работа</a:t>
            </a:r>
            <a:r>
              <a:rPr sz="18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паре,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группе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45877" y="2809568"/>
            <a:ext cx="8120580" cy="961754"/>
          </a:xfrm>
          <a:custGeom>
            <a:avLst/>
            <a:gdLst/>
            <a:ahLst/>
            <a:cxnLst/>
            <a:rect l="l" t="t" r="r" b="b"/>
            <a:pathLst>
              <a:path w="3240404" h="1754504">
                <a:moveTo>
                  <a:pt x="3240404" y="0"/>
                </a:moveTo>
                <a:lnTo>
                  <a:pt x="0" y="0"/>
                </a:lnTo>
                <a:lnTo>
                  <a:pt x="0" y="1754377"/>
                </a:lnTo>
                <a:lnTo>
                  <a:pt x="3240404" y="1754377"/>
                </a:lnTo>
                <a:lnTo>
                  <a:pt x="3240404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11006" y="2816634"/>
            <a:ext cx="8155451" cy="11464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66802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3)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u="heavy" spc="-10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Нацеленная</a:t>
            </a:r>
            <a:r>
              <a:rPr sz="1800" b="1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на</a:t>
            </a:r>
            <a:r>
              <a:rPr lang="ru-RU" u="heavy" spc="-5" dirty="0"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 </a:t>
            </a:r>
          </a:p>
          <a:p>
            <a:pPr marL="66802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а)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ознакомление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форматом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 работы;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системой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оценивания </a:t>
            </a:r>
            <a:r>
              <a:rPr sz="1800" b="1" spc="-3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 err="1">
                <a:solidFill>
                  <a:srgbClr val="001F5F"/>
                </a:solidFill>
                <a:latin typeface="Calibri"/>
                <a:cs typeface="Calibri"/>
              </a:rPr>
              <a:t>её</a:t>
            </a:r>
            <a:r>
              <a:rPr lang="ru-RU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 err="1">
                <a:solidFill>
                  <a:srgbClr val="001F5F"/>
                </a:solidFill>
                <a:latin typeface="Calibri"/>
                <a:cs typeface="Calibri"/>
              </a:rPr>
              <a:t>спецификой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;</a:t>
            </a:r>
            <a:endParaRPr lang="ru-RU" sz="1800" b="1" spc="-5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668020">
              <a:lnSpc>
                <a:spcPct val="100000"/>
              </a:lnSpc>
              <a:spcBef>
                <a:spcPts val="100"/>
              </a:spcBef>
            </a:pP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б)</a:t>
            </a:r>
            <a:r>
              <a:rPr sz="18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отработку </a:t>
            </a:r>
            <a:r>
              <a:rPr sz="1800" b="1" spc="-3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СПОСОБОВ</a:t>
            </a:r>
            <a:r>
              <a:rPr sz="18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ДЕЙСТВИЙ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lang="ru-RU" dirty="0">
                <a:latin typeface="Calibri"/>
                <a:cs typeface="Calibri"/>
              </a:rPr>
              <a:t> </a:t>
            </a:r>
            <a:r>
              <a:rPr sz="1800" b="1" spc="-10" dirty="0" err="1">
                <a:solidFill>
                  <a:srgbClr val="FF0000"/>
                </a:solidFill>
                <a:latin typeface="Calibri"/>
                <a:cs typeface="Calibri"/>
              </a:rPr>
              <a:t>языковым</a:t>
            </a:r>
            <a:r>
              <a:rPr sz="18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материалом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45877" y="4085891"/>
            <a:ext cx="8154354" cy="677545"/>
          </a:xfrm>
          <a:custGeom>
            <a:avLst/>
            <a:gdLst/>
            <a:ahLst/>
            <a:cxnLst/>
            <a:rect l="l" t="t" r="r" b="b"/>
            <a:pathLst>
              <a:path w="4177029" h="677545">
                <a:moveTo>
                  <a:pt x="4176522" y="0"/>
                </a:moveTo>
                <a:lnTo>
                  <a:pt x="0" y="0"/>
                </a:lnTo>
                <a:lnTo>
                  <a:pt x="0" y="677113"/>
                </a:lnTo>
                <a:lnTo>
                  <a:pt x="4176522" y="677113"/>
                </a:lnTo>
                <a:lnTo>
                  <a:pt x="417652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1176020">
              <a:lnSpc>
                <a:spcPct val="100000"/>
              </a:lnSpc>
              <a:spcBef>
                <a:spcPts val="295"/>
              </a:spcBef>
            </a:pPr>
            <a:r>
              <a:rPr lang="ru-RU" sz="1800" b="1" dirty="0">
                <a:solidFill>
                  <a:srgbClr val="001F5F"/>
                </a:solidFill>
                <a:latin typeface="Calibri"/>
                <a:cs typeface="Calibri"/>
              </a:rPr>
              <a:t>4)</a:t>
            </a:r>
            <a:r>
              <a:rPr lang="ru-RU"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ru-RU" sz="1800" b="1" spc="-10" dirty="0">
                <a:solidFill>
                  <a:srgbClr val="001F5F"/>
                </a:solidFill>
                <a:latin typeface="Calibri"/>
                <a:cs typeface="Calibri"/>
              </a:rPr>
              <a:t>ДИАГНОСТИЧЕСКАЯ:</a:t>
            </a:r>
            <a:r>
              <a:rPr lang="ru-RU"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ru-RU" sz="1800" b="1" spc="-5" dirty="0">
                <a:solidFill>
                  <a:srgbClr val="001F5F"/>
                </a:solidFill>
                <a:latin typeface="Calibri"/>
                <a:cs typeface="Calibri"/>
              </a:rPr>
              <a:t>выявление</a:t>
            </a:r>
            <a:r>
              <a:rPr lang="ru-RU" dirty="0">
                <a:latin typeface="Calibri"/>
                <a:cs typeface="Calibri"/>
              </a:rPr>
              <a:t> </a:t>
            </a:r>
            <a:r>
              <a:rPr lang="ru-RU" sz="1800" b="1" spc="-15" dirty="0">
                <a:solidFill>
                  <a:srgbClr val="001F5F"/>
                </a:solidFill>
                <a:latin typeface="Calibri"/>
                <a:cs typeface="Calibri"/>
              </a:rPr>
              <a:t>трудностей,</a:t>
            </a:r>
            <a:r>
              <a:rPr lang="ru-RU" sz="1800" b="1" spc="3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ru-RU" sz="1800" b="1" spc="-5" dirty="0">
                <a:solidFill>
                  <a:srgbClr val="001F5F"/>
                </a:solidFill>
                <a:latin typeface="Calibri"/>
                <a:cs typeface="Calibri"/>
              </a:rPr>
              <a:t>«западающих»</a:t>
            </a:r>
            <a:r>
              <a:rPr lang="ru-RU" sz="1800" b="1" dirty="0">
                <a:solidFill>
                  <a:srgbClr val="001F5F"/>
                </a:solidFill>
                <a:latin typeface="Calibri"/>
                <a:cs typeface="Calibri"/>
              </a:rPr>
              <a:t> заданий…</a:t>
            </a:r>
            <a:endParaRPr lang="ru-RU" sz="1800" dirty="0">
              <a:latin typeface="Calibri"/>
              <a:cs typeface="Calibri"/>
            </a:endParaRPr>
          </a:p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888292" y="5187594"/>
            <a:ext cx="8069523" cy="1145826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pc="-20" dirty="0" err="1">
                <a:solidFill>
                  <a:srgbClr val="001F5F"/>
                </a:solidFill>
                <a:latin typeface="Calibri"/>
                <a:cs typeface="Calibri"/>
              </a:rPr>
              <a:t>Подготовка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ВПР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должна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 err="1">
                <a:solidFill>
                  <a:srgbClr val="001F5F"/>
                </a:solidFill>
                <a:latin typeface="Calibri"/>
                <a:cs typeface="Calibri"/>
              </a:rPr>
              <a:t>быть</a:t>
            </a:r>
            <a:r>
              <a:rPr sz="24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endParaRPr lang="ru-RU" sz="2400" b="1" spc="15" dirty="0">
              <a:solidFill>
                <a:srgbClr val="001F5F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spc="-20" dirty="0" err="1">
                <a:solidFill>
                  <a:srgbClr val="001F5F"/>
                </a:solidFill>
                <a:latin typeface="Calibri"/>
                <a:cs typeface="Calibri"/>
              </a:rPr>
              <a:t>продумана</a:t>
            </a:r>
            <a:r>
              <a:rPr sz="24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ОРГАНИЗАЦИОННО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2252980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спланирована	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СОДЕРЖАТЕЛЬНО!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3339" y="1386379"/>
            <a:ext cx="462117" cy="3719019"/>
          </a:xfrm>
          <a:custGeom>
            <a:avLst/>
            <a:gdLst/>
            <a:ahLst/>
            <a:cxnLst/>
            <a:rect l="l" t="t" r="r" b="b"/>
            <a:pathLst>
              <a:path w="432434" h="2736850">
                <a:moveTo>
                  <a:pt x="432053" y="2736342"/>
                </a:moveTo>
                <a:lnTo>
                  <a:pt x="363769" y="2734505"/>
                </a:lnTo>
                <a:lnTo>
                  <a:pt x="304467" y="2729388"/>
                </a:lnTo>
                <a:lnTo>
                  <a:pt x="257705" y="2721583"/>
                </a:lnTo>
                <a:lnTo>
                  <a:pt x="216027" y="2700274"/>
                </a:lnTo>
                <a:lnTo>
                  <a:pt x="216027" y="1404112"/>
                </a:lnTo>
                <a:lnTo>
                  <a:pt x="205013" y="1392766"/>
                </a:lnTo>
                <a:lnTo>
                  <a:pt x="174344" y="1382901"/>
                </a:lnTo>
                <a:lnTo>
                  <a:pt x="127580" y="1375116"/>
                </a:lnTo>
                <a:lnTo>
                  <a:pt x="68279" y="1370006"/>
                </a:lnTo>
                <a:lnTo>
                  <a:pt x="0" y="1368171"/>
                </a:lnTo>
                <a:lnTo>
                  <a:pt x="68279" y="1366334"/>
                </a:lnTo>
                <a:lnTo>
                  <a:pt x="127580" y="1361217"/>
                </a:lnTo>
                <a:lnTo>
                  <a:pt x="174344" y="1353412"/>
                </a:lnTo>
                <a:lnTo>
                  <a:pt x="205013" y="1343510"/>
                </a:lnTo>
                <a:lnTo>
                  <a:pt x="216027" y="1332103"/>
                </a:lnTo>
                <a:lnTo>
                  <a:pt x="216027" y="36068"/>
                </a:lnTo>
                <a:lnTo>
                  <a:pt x="227039" y="24660"/>
                </a:lnTo>
                <a:lnTo>
                  <a:pt x="257705" y="14758"/>
                </a:lnTo>
                <a:lnTo>
                  <a:pt x="304467" y="6953"/>
                </a:lnTo>
                <a:lnTo>
                  <a:pt x="363769" y="1836"/>
                </a:lnTo>
                <a:lnTo>
                  <a:pt x="432053" y="0"/>
                </a:lnTo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Блок-схема: процесс 10">
            <a:extLst>
              <a:ext uri="{FF2B5EF4-FFF2-40B4-BE49-F238E27FC236}">
                <a16:creationId xmlns:a16="http://schemas.microsoft.com/office/drawing/2014/main" id="{176DD5D2-BBDC-A861-1E60-9962FDF5EE46}"/>
              </a:ext>
            </a:extLst>
          </p:cNvPr>
          <p:cNvSpPr/>
          <p:nvPr/>
        </p:nvSpPr>
        <p:spPr>
          <a:xfrm>
            <a:off x="184051" y="1964881"/>
            <a:ext cx="388677" cy="2562013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требуется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3A8465C-B085-F0D0-C979-F241332445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1" y="599708"/>
            <a:ext cx="1219472" cy="53047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18" y="68677"/>
            <a:ext cx="8534382" cy="3218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33700"/>
              </a:lnSpc>
              <a:spcBef>
                <a:spcPts val="100"/>
              </a:spcBef>
            </a:pPr>
            <a:r>
              <a:rPr sz="1600" b="1" kern="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Тренировочный</a:t>
            </a:r>
            <a:r>
              <a:rPr sz="1600" b="1" kern="0" spc="-6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sz="1600" b="1" kern="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вариант</a:t>
            </a:r>
            <a:r>
              <a:rPr sz="1600" b="1" kern="0" spc="-9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sz="1600" b="1" kern="0" spc="-25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№1 </a:t>
            </a:r>
            <a:r>
              <a:rPr sz="1600" b="1" kern="0" spc="-10" dirty="0" err="1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Обращение</a:t>
            </a:r>
            <a:r>
              <a:rPr lang="ru-RU" sz="1600" b="1" kern="0" spc="-1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sz="1600" b="1" kern="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(подготовка</a:t>
            </a:r>
            <a:r>
              <a:rPr sz="1600" b="1" kern="0" spc="-4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sz="1600" b="1" kern="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к</a:t>
            </a:r>
            <a:r>
              <a:rPr sz="1600" b="1" kern="0" spc="-45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sz="1600" b="1" kern="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заданию</a:t>
            </a:r>
            <a:r>
              <a:rPr sz="1600" b="1" kern="0" spc="-55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sz="1600" b="1" kern="0" spc="-25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6)</a:t>
            </a:r>
            <a:endParaRPr sz="1600" kern="0" dirty="0">
              <a:solidFill>
                <a:sysClr val="windowText" lastClr="0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501567"/>
            <a:ext cx="2372061" cy="1022433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729964"/>
              </p:ext>
            </p:extLst>
          </p:nvPr>
        </p:nvGraphicFramePr>
        <p:xfrm>
          <a:off x="216380" y="273368"/>
          <a:ext cx="8711240" cy="66689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9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09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8540"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Задание</a:t>
                      </a:r>
                      <a:r>
                        <a:rPr sz="80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170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Выпишите</a:t>
                      </a:r>
                      <a:r>
                        <a:rPr sz="8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sz="8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предложения,</a:t>
                      </a:r>
                      <a:r>
                        <a:rPr sz="80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которых</a:t>
                      </a:r>
                      <a:r>
                        <a:rPr sz="80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есть</a:t>
                      </a:r>
                      <a:r>
                        <a:rPr sz="80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обращения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(знаки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препинания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расставлены)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206375" indent="-137795">
                        <a:lnSpc>
                          <a:spcPts val="1175"/>
                        </a:lnSpc>
                        <a:spcBef>
                          <a:spcPts val="110"/>
                        </a:spcBef>
                        <a:buAutoNum type="arabicParenR"/>
                        <a:tabLst>
                          <a:tab pos="206375" algn="l"/>
                        </a:tabLst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знаете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Клавочка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должен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вам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кое-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что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сообщить.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8580" marR="65405" indent="187960">
                        <a:lnSpc>
                          <a:spcPts val="1150"/>
                        </a:lnSpc>
                        <a:spcBef>
                          <a:spcPts val="55"/>
                        </a:spcBef>
                        <a:buAutoNum type="arabicParenR"/>
                        <a:tabLst>
                          <a:tab pos="256540" algn="l"/>
                        </a:tabLst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Оля</a:t>
                      </a:r>
                      <a:r>
                        <a:rPr sz="800" spc="3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увидела</a:t>
                      </a:r>
                      <a:r>
                        <a:rPr sz="800" spc="3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компанию</a:t>
                      </a:r>
                      <a:r>
                        <a:rPr sz="800" spc="3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ребят</a:t>
                      </a:r>
                      <a:r>
                        <a:rPr sz="800" spc="3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3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побежала</a:t>
                      </a:r>
                      <a:r>
                        <a:rPr sz="800" spc="3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3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ним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навстречу.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206375" indent="-137795">
                        <a:lnSpc>
                          <a:spcPts val="1090"/>
                        </a:lnSpc>
                        <a:buAutoNum type="arabicParenR"/>
                        <a:tabLst>
                          <a:tab pos="206375" algn="l"/>
                        </a:tabLst>
                      </a:pP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Присядем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друзья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перед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дальней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дорогой.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8580" marR="63500" indent="140970">
                        <a:lnSpc>
                          <a:spcPts val="1150"/>
                        </a:lnSpc>
                        <a:spcBef>
                          <a:spcPts val="5"/>
                        </a:spcBef>
                        <a:buAutoNum type="arabicParenR"/>
                        <a:tabLst>
                          <a:tab pos="209550" algn="l"/>
                        </a:tabLst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Кот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внимательно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смотрел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аквариум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изучал 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новых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рыбок.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ts val="1195"/>
                        </a:lnSpc>
                      </a:pP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Ответ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pPr marL="68580">
                        <a:lnSpc>
                          <a:spcPts val="1110"/>
                        </a:lnSpc>
                      </a:pPr>
                      <a:r>
                        <a:rPr sz="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Задание</a:t>
                      </a:r>
                      <a:r>
                        <a:rPr sz="800" b="1" spc="2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8580" marR="63500">
                        <a:lnSpc>
                          <a:spcPts val="1150"/>
                        </a:lnSpc>
                        <a:spcBef>
                          <a:spcPts val="4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Перестройте</a:t>
                      </a:r>
                      <a:r>
                        <a:rPr sz="8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предложения</a:t>
                      </a:r>
                      <a:r>
                        <a:rPr sz="8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так,</a:t>
                      </a:r>
                      <a:r>
                        <a:rPr sz="8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чтобы</a:t>
                      </a:r>
                      <a:r>
                        <a:rPr sz="8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подлежащие</a:t>
                      </a:r>
                      <a:r>
                        <a:rPr sz="8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стали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обращениями.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196215" indent="-127635">
                        <a:lnSpc>
                          <a:spcPts val="1095"/>
                        </a:lnSpc>
                        <a:buAutoNum type="arabicPeriod"/>
                        <a:tabLst>
                          <a:tab pos="196215" algn="l"/>
                        </a:tabLst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Птицы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скоро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прилетят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тёплых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стран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родину.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8580" marR="63500" indent="139700">
                        <a:lnSpc>
                          <a:spcPts val="1150"/>
                        </a:lnSpc>
                        <a:spcBef>
                          <a:spcPts val="50"/>
                        </a:spcBef>
                        <a:buAutoNum type="arabicPeriod"/>
                        <a:tabLst>
                          <a:tab pos="208279" algn="l"/>
                        </a:tabLst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Пятиклассники</a:t>
                      </a:r>
                      <a:r>
                        <a:rPr sz="8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аккуратно</a:t>
                      </a:r>
                      <a:r>
                        <a:rPr sz="8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обращаются</a:t>
                      </a:r>
                      <a:r>
                        <a:rPr sz="8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со</a:t>
                      </a:r>
                      <a:r>
                        <a:rPr sz="8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школьными учебниками.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196215" indent="-127635">
                        <a:lnSpc>
                          <a:spcPts val="1100"/>
                        </a:lnSpc>
                        <a:buAutoNum type="arabicPeriod"/>
                        <a:tabLst>
                          <a:tab pos="196215" algn="l"/>
                        </a:tabLst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Солнце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ярко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светит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небе.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196215" indent="-127635">
                        <a:lnSpc>
                          <a:spcPts val="1150"/>
                        </a:lnSpc>
                        <a:buAutoNum type="arabicPeriod"/>
                        <a:tabLst>
                          <a:tab pos="196215" algn="l"/>
                        </a:tabLst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Люди</a:t>
                      </a:r>
                      <a:r>
                        <a:rPr sz="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земли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охраняют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природу.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ts val="1195"/>
                        </a:lnSpc>
                      </a:pP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Ответ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1700">
                <a:tc>
                  <a:txBody>
                    <a:bodyPr/>
                    <a:lstStyle/>
                    <a:p>
                      <a:pPr marL="68580">
                        <a:lnSpc>
                          <a:spcPts val="1115"/>
                        </a:lnSpc>
                      </a:pPr>
                      <a:r>
                        <a:rPr sz="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Задание</a:t>
                      </a:r>
                      <a:r>
                        <a:rPr sz="80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8580" marR="270510">
                        <a:lnSpc>
                          <a:spcPts val="1150"/>
                        </a:lnSpc>
                        <a:spcBef>
                          <a:spcPts val="45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Выпишите</a:t>
                      </a:r>
                      <a:r>
                        <a:rPr sz="800" spc="4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предложение,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котором</a:t>
                      </a:r>
                      <a:r>
                        <a:rPr sz="800" spc="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нет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обращения?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(знаки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препинания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расставлены)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17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I)</a:t>
                      </a:r>
                      <a:r>
                        <a:rPr sz="800" spc="2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Подойди</a:t>
                      </a:r>
                      <a:r>
                        <a:rPr sz="800" spc="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Муму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барыне.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206375" indent="-137795">
                        <a:lnSpc>
                          <a:spcPts val="1145"/>
                        </a:lnSpc>
                        <a:buAutoNum type="arabicParenR" startAt="2"/>
                        <a:tabLst>
                          <a:tab pos="206375" algn="l"/>
                        </a:tabLst>
                      </a:pP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Капитан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приказал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принять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меры.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238125" indent="-169545">
                        <a:lnSpc>
                          <a:spcPts val="1150"/>
                        </a:lnSpc>
                        <a:buAutoNum type="arabicParenR" startAt="2"/>
                        <a:tabLst>
                          <a:tab pos="238125" algn="l"/>
                        </a:tabLst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Куда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ты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витязь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неразумный?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238125" indent="-169545">
                        <a:lnSpc>
                          <a:spcPts val="1150"/>
                        </a:lnSpc>
                        <a:buAutoNum type="arabicParenR" startAt="2"/>
                        <a:tabLst>
                          <a:tab pos="238125" algn="l"/>
                        </a:tabLst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Друзья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чему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весь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этот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шум?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ts val="1200"/>
                        </a:lnSpc>
                      </a:pP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Ответ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1400">
                <a:tc>
                  <a:txBody>
                    <a:bodyPr/>
                    <a:lstStyle/>
                    <a:p>
                      <a:pPr marL="68580" algn="just">
                        <a:lnSpc>
                          <a:spcPts val="1110"/>
                        </a:lnSpc>
                      </a:pPr>
                      <a:r>
                        <a:rPr sz="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Задание</a:t>
                      </a:r>
                      <a:r>
                        <a:rPr sz="80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4.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8580" marR="62865" indent="31750" algn="just">
                        <a:lnSpc>
                          <a:spcPts val="1150"/>
                        </a:lnSpc>
                        <a:spcBef>
                          <a:spcPts val="4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Выпишите</a:t>
                      </a:r>
                      <a:r>
                        <a:rPr sz="800" spc="38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предложение,</a:t>
                      </a:r>
                      <a:r>
                        <a:rPr sz="800" spc="39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38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котором</a:t>
                      </a:r>
                      <a:r>
                        <a:rPr sz="800" spc="380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имеется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пунктуационная</a:t>
                      </a:r>
                      <a:r>
                        <a:rPr sz="800" spc="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ошибка.</a:t>
                      </a:r>
                      <a:r>
                        <a:rPr sz="800" spc="254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Расставьте</a:t>
                      </a:r>
                      <a:r>
                        <a:rPr sz="800" spc="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правильно</a:t>
                      </a:r>
                      <a:r>
                        <a:rPr sz="800" spc="2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знаки препинания.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Исправьте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эту.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ошибку.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206375" indent="-137795">
                        <a:lnSpc>
                          <a:spcPts val="1090"/>
                        </a:lnSpc>
                        <a:buAutoNum type="arabicParenR"/>
                        <a:tabLst>
                          <a:tab pos="206375" algn="l"/>
                        </a:tabLst>
                      </a:pP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Дедушка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перед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вами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очень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виновата.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206375" indent="-137795">
                        <a:lnSpc>
                          <a:spcPts val="1150"/>
                        </a:lnSpc>
                        <a:buAutoNum type="arabicParenR"/>
                        <a:tabLst>
                          <a:tab pos="206375" algn="l"/>
                        </a:tabLst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Да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ты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бы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,Люся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сама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басни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сочиняла.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238125" indent="-169545">
                        <a:lnSpc>
                          <a:spcPts val="1150"/>
                        </a:lnSpc>
                        <a:buAutoNum type="arabicParenR"/>
                        <a:tabLst>
                          <a:tab pos="238125" algn="l"/>
                        </a:tabLst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Ишь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какая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,ты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умная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0" dirty="0">
                          <a:latin typeface="Times New Roman"/>
                          <a:cs typeface="Times New Roman"/>
                        </a:rPr>
                        <a:t>!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238125" indent="-169545">
                        <a:lnSpc>
                          <a:spcPts val="1150"/>
                        </a:lnSpc>
                        <a:buAutoNum type="arabicParenR"/>
                        <a:tabLst>
                          <a:tab pos="238125" algn="l"/>
                        </a:tabLst>
                      </a:pP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Наина,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где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твоя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краса?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ts val="1195"/>
                        </a:lnSpc>
                      </a:pP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Ответ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3004">
                <a:tc>
                  <a:txBody>
                    <a:bodyPr/>
                    <a:lstStyle/>
                    <a:p>
                      <a:pPr marL="68580" algn="just">
                        <a:lnSpc>
                          <a:spcPts val="1115"/>
                        </a:lnSpc>
                      </a:pPr>
                      <a:r>
                        <a:rPr sz="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Задание</a:t>
                      </a:r>
                      <a:r>
                        <a:rPr sz="80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5.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8580" marR="62865" algn="just">
                        <a:lnSpc>
                          <a:spcPct val="95500"/>
                        </a:lnSpc>
                        <a:spcBef>
                          <a:spcPts val="2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Выпишите</a:t>
                      </a:r>
                      <a:r>
                        <a:rPr sz="800" spc="35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предложение,</a:t>
                      </a:r>
                      <a:r>
                        <a:rPr sz="800" spc="35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34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котором</a:t>
                      </a:r>
                      <a:r>
                        <a:rPr sz="800" spc="35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необходимо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поставить</a:t>
                      </a:r>
                      <a:r>
                        <a:rPr sz="8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знаки</a:t>
                      </a:r>
                      <a:r>
                        <a:rPr sz="8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препинания.</a:t>
                      </a:r>
                      <a:r>
                        <a:rPr sz="8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(Знаки</a:t>
                      </a:r>
                      <a:r>
                        <a:rPr sz="8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препинания</a:t>
                      </a:r>
                      <a:r>
                        <a:rPr sz="8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внутри предложений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не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расставлены.)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100330" algn="just">
                        <a:lnSpc>
                          <a:spcPts val="1150"/>
                        </a:lnSpc>
                      </a:pP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Напишите,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каком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основании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Вы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сделали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свой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выбор.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8580" marR="496570" indent="137160">
                        <a:lnSpc>
                          <a:spcPts val="1150"/>
                        </a:lnSpc>
                        <a:buAutoNum type="arabicParenR"/>
                        <a:tabLst>
                          <a:tab pos="205740" algn="l"/>
                        </a:tabLst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Природа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часто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помогает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понять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характер 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героя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произведения.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8580" marR="329565" indent="137160">
                        <a:lnSpc>
                          <a:spcPts val="1140"/>
                        </a:lnSpc>
                        <a:spcBef>
                          <a:spcPts val="15"/>
                        </a:spcBef>
                        <a:buAutoNum type="arabicParenR"/>
                        <a:tabLst>
                          <a:tab pos="205740" algn="l"/>
                        </a:tabLst>
                      </a:pPr>
                      <a:r>
                        <a:rPr sz="800" spc="-10" dirty="0">
                          <a:latin typeface="Times New Roman"/>
                          <a:cs typeface="Times New Roman"/>
                        </a:rPr>
                        <a:t>Раскрашивайте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картину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цветными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карандашами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акварельными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красками.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8580" marR="237490" indent="137795">
                        <a:lnSpc>
                          <a:spcPts val="1150"/>
                        </a:lnSpc>
                        <a:spcBef>
                          <a:spcPts val="5"/>
                        </a:spcBef>
                        <a:buAutoNum type="arabicParenR"/>
                        <a:tabLst>
                          <a:tab pos="206375" algn="l"/>
                        </a:tabLst>
                      </a:pP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Постарайтесь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ребята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ошибаться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выполнении теста.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8580" marR="90805" indent="137160">
                        <a:lnSpc>
                          <a:spcPts val="1150"/>
                        </a:lnSpc>
                        <a:buAutoNum type="arabicParenR"/>
                        <a:tabLst>
                          <a:tab pos="205740" algn="l"/>
                        </a:tabLst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Кот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внимательно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смотрел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аквариум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изучал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новых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рыбок.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ts val="1195"/>
                        </a:lnSpc>
                      </a:pP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Ответ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203835">
                        <a:lnSpc>
                          <a:spcPct val="100000"/>
                        </a:lnSpc>
                      </a:pPr>
                      <a:r>
                        <a:rPr sz="1100" b="1" dirty="0" err="1">
                          <a:latin typeface="Times New Roman"/>
                          <a:cs typeface="Times New Roman"/>
                        </a:rPr>
                        <a:t>Объясните</a:t>
                      </a:r>
                      <a:r>
                        <a:rPr sz="11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свой</a:t>
                      </a:r>
                      <a:r>
                        <a:rPr sz="11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выбор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4343783" y="2079066"/>
            <a:ext cx="4443675" cy="4072"/>
          </a:xfrm>
          <a:custGeom>
            <a:avLst/>
            <a:gdLst/>
            <a:ahLst/>
            <a:cxnLst/>
            <a:rect l="l" t="t" r="r" b="b"/>
            <a:pathLst>
              <a:path w="3672204" h="6350">
                <a:moveTo>
                  <a:pt x="3672204" y="0"/>
                </a:moveTo>
                <a:lnTo>
                  <a:pt x="0" y="0"/>
                </a:lnTo>
                <a:lnTo>
                  <a:pt x="0" y="6096"/>
                </a:lnTo>
                <a:lnTo>
                  <a:pt x="3672204" y="6096"/>
                </a:lnTo>
                <a:lnTo>
                  <a:pt x="36722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43783" y="2195618"/>
            <a:ext cx="4443675" cy="4072"/>
          </a:xfrm>
          <a:custGeom>
            <a:avLst/>
            <a:gdLst/>
            <a:ahLst/>
            <a:cxnLst/>
            <a:rect l="l" t="t" r="r" b="b"/>
            <a:pathLst>
              <a:path w="3672204" h="6350">
                <a:moveTo>
                  <a:pt x="3672204" y="0"/>
                </a:moveTo>
                <a:lnTo>
                  <a:pt x="0" y="0"/>
                </a:lnTo>
                <a:lnTo>
                  <a:pt x="0" y="6096"/>
                </a:lnTo>
                <a:lnTo>
                  <a:pt x="3672204" y="6096"/>
                </a:lnTo>
                <a:lnTo>
                  <a:pt x="36722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43783" y="2311927"/>
            <a:ext cx="4443675" cy="4072"/>
          </a:xfrm>
          <a:custGeom>
            <a:avLst/>
            <a:gdLst/>
            <a:ahLst/>
            <a:cxnLst/>
            <a:rect l="l" t="t" r="r" b="b"/>
            <a:pathLst>
              <a:path w="3672204" h="6350">
                <a:moveTo>
                  <a:pt x="3672204" y="0"/>
                </a:moveTo>
                <a:lnTo>
                  <a:pt x="0" y="0"/>
                </a:lnTo>
                <a:lnTo>
                  <a:pt x="0" y="6096"/>
                </a:lnTo>
                <a:lnTo>
                  <a:pt x="3672204" y="6096"/>
                </a:lnTo>
                <a:lnTo>
                  <a:pt x="36722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32738" y="2429215"/>
            <a:ext cx="4455201" cy="4072"/>
          </a:xfrm>
          <a:custGeom>
            <a:avLst/>
            <a:gdLst/>
            <a:ahLst/>
            <a:cxnLst/>
            <a:rect l="l" t="t" r="r" b="b"/>
            <a:pathLst>
              <a:path w="3681729" h="6350">
                <a:moveTo>
                  <a:pt x="3681348" y="0"/>
                </a:moveTo>
                <a:lnTo>
                  <a:pt x="0" y="0"/>
                </a:lnTo>
                <a:lnTo>
                  <a:pt x="0" y="6095"/>
                </a:lnTo>
                <a:lnTo>
                  <a:pt x="3681348" y="6095"/>
                </a:lnTo>
                <a:lnTo>
                  <a:pt x="36813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43803" y="2522303"/>
            <a:ext cx="4452897" cy="0"/>
          </a:xfrm>
          <a:custGeom>
            <a:avLst/>
            <a:gdLst/>
            <a:ahLst/>
            <a:cxnLst/>
            <a:rect l="l" t="t" r="r" b="b"/>
            <a:pathLst>
              <a:path w="3679825">
                <a:moveTo>
                  <a:pt x="0" y="0"/>
                </a:moveTo>
                <a:lnTo>
                  <a:pt x="3679273" y="0"/>
                </a:lnTo>
              </a:path>
            </a:pathLst>
          </a:custGeom>
          <a:ln w="51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43803" y="2616133"/>
            <a:ext cx="4452897" cy="0"/>
          </a:xfrm>
          <a:custGeom>
            <a:avLst/>
            <a:gdLst/>
            <a:ahLst/>
            <a:cxnLst/>
            <a:rect l="l" t="t" r="r" b="b"/>
            <a:pathLst>
              <a:path w="3679825">
                <a:moveTo>
                  <a:pt x="0" y="0"/>
                </a:moveTo>
                <a:lnTo>
                  <a:pt x="3679273" y="0"/>
                </a:lnTo>
              </a:path>
            </a:pathLst>
          </a:custGeom>
          <a:ln w="51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43783" y="2954072"/>
            <a:ext cx="4443675" cy="4072"/>
          </a:xfrm>
          <a:custGeom>
            <a:avLst/>
            <a:gdLst/>
            <a:ahLst/>
            <a:cxnLst/>
            <a:rect l="l" t="t" r="r" b="b"/>
            <a:pathLst>
              <a:path w="3672204" h="6350">
                <a:moveTo>
                  <a:pt x="3672204" y="0"/>
                </a:moveTo>
                <a:lnTo>
                  <a:pt x="0" y="0"/>
                </a:lnTo>
                <a:lnTo>
                  <a:pt x="0" y="6096"/>
                </a:lnTo>
                <a:lnTo>
                  <a:pt x="3672204" y="6096"/>
                </a:lnTo>
                <a:lnTo>
                  <a:pt x="36722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43783" y="3070381"/>
            <a:ext cx="4443675" cy="4072"/>
          </a:xfrm>
          <a:custGeom>
            <a:avLst/>
            <a:gdLst/>
            <a:ahLst/>
            <a:cxnLst/>
            <a:rect l="l" t="t" r="r" b="b"/>
            <a:pathLst>
              <a:path w="3672204" h="6350">
                <a:moveTo>
                  <a:pt x="3672204" y="0"/>
                </a:moveTo>
                <a:lnTo>
                  <a:pt x="0" y="0"/>
                </a:lnTo>
                <a:lnTo>
                  <a:pt x="0" y="6095"/>
                </a:lnTo>
                <a:lnTo>
                  <a:pt x="3672204" y="6095"/>
                </a:lnTo>
                <a:lnTo>
                  <a:pt x="36722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43783" y="3187666"/>
            <a:ext cx="4443675" cy="4072"/>
          </a:xfrm>
          <a:custGeom>
            <a:avLst/>
            <a:gdLst/>
            <a:ahLst/>
            <a:cxnLst/>
            <a:rect l="l" t="t" r="r" b="b"/>
            <a:pathLst>
              <a:path w="3672204" h="6350">
                <a:moveTo>
                  <a:pt x="3672204" y="0"/>
                </a:moveTo>
                <a:lnTo>
                  <a:pt x="0" y="0"/>
                </a:lnTo>
                <a:lnTo>
                  <a:pt x="0" y="6095"/>
                </a:lnTo>
                <a:lnTo>
                  <a:pt x="3672204" y="6095"/>
                </a:lnTo>
                <a:lnTo>
                  <a:pt x="36722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32738" y="3303975"/>
            <a:ext cx="4455201" cy="4072"/>
          </a:xfrm>
          <a:custGeom>
            <a:avLst/>
            <a:gdLst/>
            <a:ahLst/>
            <a:cxnLst/>
            <a:rect l="l" t="t" r="r" b="b"/>
            <a:pathLst>
              <a:path w="3681729" h="6350">
                <a:moveTo>
                  <a:pt x="3681348" y="0"/>
                </a:moveTo>
                <a:lnTo>
                  <a:pt x="0" y="0"/>
                </a:lnTo>
                <a:lnTo>
                  <a:pt x="0" y="6095"/>
                </a:lnTo>
                <a:lnTo>
                  <a:pt x="3681348" y="6095"/>
                </a:lnTo>
                <a:lnTo>
                  <a:pt x="36813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343803" y="3715619"/>
            <a:ext cx="4379131" cy="4072"/>
          </a:xfrm>
          <a:custGeom>
            <a:avLst/>
            <a:gdLst/>
            <a:ahLst/>
            <a:cxnLst/>
            <a:rect l="l" t="t" r="r" b="b"/>
            <a:pathLst>
              <a:path w="3618865" h="6350">
                <a:moveTo>
                  <a:pt x="3618864" y="0"/>
                </a:moveTo>
                <a:lnTo>
                  <a:pt x="0" y="0"/>
                </a:lnTo>
                <a:lnTo>
                  <a:pt x="0" y="6095"/>
                </a:lnTo>
                <a:lnTo>
                  <a:pt x="3618864" y="6095"/>
                </a:lnTo>
                <a:lnTo>
                  <a:pt x="36188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343803" y="3828019"/>
            <a:ext cx="4379131" cy="4072"/>
          </a:xfrm>
          <a:custGeom>
            <a:avLst/>
            <a:gdLst/>
            <a:ahLst/>
            <a:cxnLst/>
            <a:rect l="l" t="t" r="r" b="b"/>
            <a:pathLst>
              <a:path w="3618865" h="6350">
                <a:moveTo>
                  <a:pt x="3618864" y="0"/>
                </a:moveTo>
                <a:lnTo>
                  <a:pt x="0" y="0"/>
                </a:lnTo>
                <a:lnTo>
                  <a:pt x="0" y="6096"/>
                </a:lnTo>
                <a:lnTo>
                  <a:pt x="3618864" y="6096"/>
                </a:lnTo>
                <a:lnTo>
                  <a:pt x="36188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343803" y="3940417"/>
            <a:ext cx="4379131" cy="4072"/>
          </a:xfrm>
          <a:custGeom>
            <a:avLst/>
            <a:gdLst/>
            <a:ahLst/>
            <a:cxnLst/>
            <a:rect l="l" t="t" r="r" b="b"/>
            <a:pathLst>
              <a:path w="3618865" h="6350">
                <a:moveTo>
                  <a:pt x="3618864" y="0"/>
                </a:moveTo>
                <a:lnTo>
                  <a:pt x="0" y="0"/>
                </a:lnTo>
                <a:lnTo>
                  <a:pt x="0" y="6096"/>
                </a:lnTo>
                <a:lnTo>
                  <a:pt x="3618864" y="6096"/>
                </a:lnTo>
                <a:lnTo>
                  <a:pt x="36188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32719" y="4052818"/>
            <a:ext cx="4390657" cy="4072"/>
          </a:xfrm>
          <a:custGeom>
            <a:avLst/>
            <a:gdLst/>
            <a:ahLst/>
            <a:cxnLst/>
            <a:rect l="l" t="t" r="r" b="b"/>
            <a:pathLst>
              <a:path w="3628390" h="6350">
                <a:moveTo>
                  <a:pt x="3628009" y="0"/>
                </a:moveTo>
                <a:lnTo>
                  <a:pt x="0" y="0"/>
                </a:lnTo>
                <a:lnTo>
                  <a:pt x="0" y="6095"/>
                </a:lnTo>
                <a:lnTo>
                  <a:pt x="3628009" y="6095"/>
                </a:lnTo>
                <a:lnTo>
                  <a:pt x="36280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43803" y="4387085"/>
            <a:ext cx="4406793" cy="4072"/>
          </a:xfrm>
          <a:custGeom>
            <a:avLst/>
            <a:gdLst/>
            <a:ahLst/>
            <a:cxnLst/>
            <a:rect l="l" t="t" r="r" b="b"/>
            <a:pathLst>
              <a:path w="3641725" h="6350">
                <a:moveTo>
                  <a:pt x="3641725" y="0"/>
                </a:moveTo>
                <a:lnTo>
                  <a:pt x="0" y="0"/>
                </a:lnTo>
                <a:lnTo>
                  <a:pt x="0" y="6095"/>
                </a:lnTo>
                <a:lnTo>
                  <a:pt x="3641725" y="6095"/>
                </a:lnTo>
                <a:lnTo>
                  <a:pt x="3641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43803" y="4535646"/>
            <a:ext cx="4406793" cy="4072"/>
          </a:xfrm>
          <a:custGeom>
            <a:avLst/>
            <a:gdLst/>
            <a:ahLst/>
            <a:cxnLst/>
            <a:rect l="l" t="t" r="r" b="b"/>
            <a:pathLst>
              <a:path w="3641725" h="6350">
                <a:moveTo>
                  <a:pt x="3641725" y="0"/>
                </a:moveTo>
                <a:lnTo>
                  <a:pt x="0" y="0"/>
                </a:lnTo>
                <a:lnTo>
                  <a:pt x="0" y="6095"/>
                </a:lnTo>
                <a:lnTo>
                  <a:pt x="3641725" y="6095"/>
                </a:lnTo>
                <a:lnTo>
                  <a:pt x="3641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43803" y="4685186"/>
            <a:ext cx="4406793" cy="4072"/>
          </a:xfrm>
          <a:custGeom>
            <a:avLst/>
            <a:gdLst/>
            <a:ahLst/>
            <a:cxnLst/>
            <a:rect l="l" t="t" r="r" b="b"/>
            <a:pathLst>
              <a:path w="3641725" h="6350">
                <a:moveTo>
                  <a:pt x="3641725" y="0"/>
                </a:moveTo>
                <a:lnTo>
                  <a:pt x="0" y="0"/>
                </a:lnTo>
                <a:lnTo>
                  <a:pt x="0" y="6095"/>
                </a:lnTo>
                <a:lnTo>
                  <a:pt x="3641725" y="6095"/>
                </a:lnTo>
                <a:lnTo>
                  <a:pt x="3641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332718" y="4833749"/>
            <a:ext cx="4418319" cy="4072"/>
          </a:xfrm>
          <a:custGeom>
            <a:avLst/>
            <a:gdLst/>
            <a:ahLst/>
            <a:cxnLst/>
            <a:rect l="l" t="t" r="r" b="b"/>
            <a:pathLst>
              <a:path w="3651250" h="6350">
                <a:moveTo>
                  <a:pt x="3650869" y="0"/>
                </a:moveTo>
                <a:lnTo>
                  <a:pt x="0" y="0"/>
                </a:lnTo>
                <a:lnTo>
                  <a:pt x="0" y="6096"/>
                </a:lnTo>
                <a:lnTo>
                  <a:pt x="3650869" y="6096"/>
                </a:lnTo>
                <a:lnTo>
                  <a:pt x="36508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343784" y="5141871"/>
            <a:ext cx="4565853" cy="4072"/>
          </a:xfrm>
          <a:custGeom>
            <a:avLst/>
            <a:gdLst/>
            <a:ahLst/>
            <a:cxnLst/>
            <a:rect l="l" t="t" r="r" b="b"/>
            <a:pathLst>
              <a:path w="3773170" h="6350">
                <a:moveTo>
                  <a:pt x="3772789" y="0"/>
                </a:moveTo>
                <a:lnTo>
                  <a:pt x="0" y="0"/>
                </a:lnTo>
                <a:lnTo>
                  <a:pt x="0" y="6095"/>
                </a:lnTo>
                <a:lnTo>
                  <a:pt x="3772789" y="6095"/>
                </a:lnTo>
                <a:lnTo>
                  <a:pt x="37727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343784" y="5281638"/>
            <a:ext cx="4565853" cy="4072"/>
          </a:xfrm>
          <a:custGeom>
            <a:avLst/>
            <a:gdLst/>
            <a:ahLst/>
            <a:cxnLst/>
            <a:rect l="l" t="t" r="r" b="b"/>
            <a:pathLst>
              <a:path w="3773170" h="6350">
                <a:moveTo>
                  <a:pt x="3772789" y="0"/>
                </a:moveTo>
                <a:lnTo>
                  <a:pt x="0" y="0"/>
                </a:lnTo>
                <a:lnTo>
                  <a:pt x="0" y="6096"/>
                </a:lnTo>
                <a:lnTo>
                  <a:pt x="3772789" y="6096"/>
                </a:lnTo>
                <a:lnTo>
                  <a:pt x="37727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343784" y="5421403"/>
            <a:ext cx="4565853" cy="4072"/>
          </a:xfrm>
          <a:custGeom>
            <a:avLst/>
            <a:gdLst/>
            <a:ahLst/>
            <a:cxnLst/>
            <a:rect l="l" t="t" r="r" b="b"/>
            <a:pathLst>
              <a:path w="3773170" h="6350">
                <a:moveTo>
                  <a:pt x="3772789" y="0"/>
                </a:moveTo>
                <a:lnTo>
                  <a:pt x="0" y="0"/>
                </a:lnTo>
                <a:lnTo>
                  <a:pt x="0" y="6095"/>
                </a:lnTo>
                <a:lnTo>
                  <a:pt x="3772789" y="6095"/>
                </a:lnTo>
                <a:lnTo>
                  <a:pt x="37727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343784" y="5562148"/>
            <a:ext cx="4565853" cy="4072"/>
          </a:xfrm>
          <a:custGeom>
            <a:avLst/>
            <a:gdLst/>
            <a:ahLst/>
            <a:cxnLst/>
            <a:rect l="l" t="t" r="r" b="b"/>
            <a:pathLst>
              <a:path w="3773170" h="6350">
                <a:moveTo>
                  <a:pt x="3772789" y="0"/>
                </a:moveTo>
                <a:lnTo>
                  <a:pt x="0" y="0"/>
                </a:lnTo>
                <a:lnTo>
                  <a:pt x="0" y="6095"/>
                </a:lnTo>
                <a:lnTo>
                  <a:pt x="3772789" y="6095"/>
                </a:lnTo>
                <a:lnTo>
                  <a:pt x="37727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426770" y="6103588"/>
            <a:ext cx="4399878" cy="4072"/>
          </a:xfrm>
          <a:custGeom>
            <a:avLst/>
            <a:gdLst/>
            <a:ahLst/>
            <a:cxnLst/>
            <a:rect l="l" t="t" r="r" b="b"/>
            <a:pathLst>
              <a:path w="3636009" h="6350">
                <a:moveTo>
                  <a:pt x="3635628" y="0"/>
                </a:moveTo>
                <a:lnTo>
                  <a:pt x="0" y="0"/>
                </a:lnTo>
                <a:lnTo>
                  <a:pt x="0" y="6096"/>
                </a:lnTo>
                <a:lnTo>
                  <a:pt x="3635628" y="6096"/>
                </a:lnTo>
                <a:lnTo>
                  <a:pt x="36356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426770" y="6243355"/>
            <a:ext cx="4399878" cy="4072"/>
          </a:xfrm>
          <a:custGeom>
            <a:avLst/>
            <a:gdLst/>
            <a:ahLst/>
            <a:cxnLst/>
            <a:rect l="l" t="t" r="r" b="b"/>
            <a:pathLst>
              <a:path w="3636009" h="6350">
                <a:moveTo>
                  <a:pt x="3635628" y="0"/>
                </a:moveTo>
                <a:lnTo>
                  <a:pt x="0" y="0"/>
                </a:lnTo>
                <a:lnTo>
                  <a:pt x="0" y="6095"/>
                </a:lnTo>
                <a:lnTo>
                  <a:pt x="3635628" y="6095"/>
                </a:lnTo>
                <a:lnTo>
                  <a:pt x="36356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415707" y="6389963"/>
            <a:ext cx="4410635" cy="4072"/>
          </a:xfrm>
          <a:custGeom>
            <a:avLst/>
            <a:gdLst/>
            <a:ahLst/>
            <a:cxnLst/>
            <a:rect l="l" t="t" r="r" b="b"/>
            <a:pathLst>
              <a:path w="3644900" h="6350">
                <a:moveTo>
                  <a:pt x="3644772" y="0"/>
                </a:moveTo>
                <a:lnTo>
                  <a:pt x="0" y="0"/>
                </a:lnTo>
                <a:lnTo>
                  <a:pt x="0" y="6095"/>
                </a:lnTo>
                <a:lnTo>
                  <a:pt x="3644772" y="6095"/>
                </a:lnTo>
                <a:lnTo>
                  <a:pt x="36447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343784" y="5707802"/>
            <a:ext cx="4565853" cy="8959"/>
          </a:xfrm>
          <a:custGeom>
            <a:avLst/>
            <a:gdLst/>
            <a:ahLst/>
            <a:cxnLst/>
            <a:rect l="l" t="t" r="r" b="b"/>
            <a:pathLst>
              <a:path w="3773170" h="13970">
                <a:moveTo>
                  <a:pt x="3704196" y="7607"/>
                </a:moveTo>
                <a:lnTo>
                  <a:pt x="68580" y="7607"/>
                </a:lnTo>
                <a:lnTo>
                  <a:pt x="68580" y="13703"/>
                </a:lnTo>
                <a:lnTo>
                  <a:pt x="3704196" y="13703"/>
                </a:lnTo>
                <a:lnTo>
                  <a:pt x="3704196" y="7607"/>
                </a:lnTo>
                <a:close/>
              </a:path>
              <a:path w="3773170" h="13970">
                <a:moveTo>
                  <a:pt x="3772789" y="0"/>
                </a:moveTo>
                <a:lnTo>
                  <a:pt x="0" y="0"/>
                </a:lnTo>
                <a:lnTo>
                  <a:pt x="0" y="6083"/>
                </a:lnTo>
                <a:lnTo>
                  <a:pt x="3772789" y="6083"/>
                </a:lnTo>
                <a:lnTo>
                  <a:pt x="37727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7340" y="447291"/>
            <a:ext cx="2910473" cy="149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38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074" y="103592"/>
            <a:ext cx="6332032" cy="774315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algn="ctr">
              <a:spcBef>
                <a:spcPts val="1145"/>
              </a:spcBef>
            </a:pPr>
            <a:r>
              <a:rPr sz="1600" b="1" kern="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Тренировочный</a:t>
            </a:r>
            <a:r>
              <a:rPr sz="1600" b="1" kern="0" spc="-65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sz="1600" b="1" kern="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вариант</a:t>
            </a:r>
            <a:r>
              <a:rPr sz="1600" b="1" kern="0" spc="-5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sz="1600" b="1" kern="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№</a:t>
            </a:r>
            <a:r>
              <a:rPr sz="1600" b="1" kern="0" spc="-6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sz="1600" b="1" kern="0" spc="-5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  <a:endParaRPr sz="1600" kern="0" dirty="0">
              <a:solidFill>
                <a:sysClr val="windowText" lastClr="0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12065" marR="5080" algn="ctr">
              <a:lnSpc>
                <a:spcPct val="133900"/>
              </a:lnSpc>
              <a:spcBef>
                <a:spcPts val="390"/>
              </a:spcBef>
            </a:pPr>
            <a:r>
              <a:rPr sz="1600" b="1" kern="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Простые</a:t>
            </a:r>
            <a:r>
              <a:rPr sz="1600" b="1" kern="0" spc="-5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sz="1600" b="1" kern="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и</a:t>
            </a:r>
            <a:r>
              <a:rPr sz="1600" b="1" kern="0" spc="-45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sz="1600" b="1" kern="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сложные</a:t>
            </a:r>
            <a:r>
              <a:rPr sz="1600" b="1" kern="0" spc="-45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sz="1600" b="1" kern="0" spc="-1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предложения </a:t>
            </a:r>
            <a:r>
              <a:rPr sz="1600" b="1" kern="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(подготовка</a:t>
            </a:r>
            <a:r>
              <a:rPr sz="1600" b="1" kern="0" spc="-4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sz="1600" b="1" kern="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к</a:t>
            </a:r>
            <a:r>
              <a:rPr sz="1600" b="1" kern="0" spc="-45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sz="1600" b="1" kern="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заданию</a:t>
            </a:r>
            <a:r>
              <a:rPr sz="1600" b="1" kern="0" spc="-55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sz="1600" b="1" kern="0" spc="-25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7)</a:t>
            </a:r>
            <a:endParaRPr sz="1600" kern="0" dirty="0">
              <a:solidFill>
                <a:sysClr val="windowText" lastClr="0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1976" y="69103"/>
            <a:ext cx="2148456" cy="669510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531194"/>
              </p:ext>
            </p:extLst>
          </p:nvPr>
        </p:nvGraphicFramePr>
        <p:xfrm>
          <a:off x="152400" y="962245"/>
          <a:ext cx="8762310" cy="5637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3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0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8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9821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800" b="1" spc="-10" dirty="0">
                          <a:latin typeface="Times New Roman"/>
                          <a:cs typeface="Times New Roman"/>
                        </a:rPr>
                        <a:t>Задания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065">
                        <a:lnSpc>
                          <a:spcPts val="1150"/>
                        </a:lnSpc>
                      </a:pPr>
                      <a:r>
                        <a:rPr sz="800" b="1" dirty="0">
                          <a:latin typeface="Times New Roman"/>
                          <a:cs typeface="Times New Roman"/>
                        </a:rPr>
                        <a:t>Рабочие</a:t>
                      </a:r>
                      <a:r>
                        <a:rPr sz="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10" dirty="0">
                          <a:latin typeface="Times New Roman"/>
                          <a:cs typeface="Times New Roman"/>
                        </a:rPr>
                        <a:t>материалы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600" b="1" dirty="0">
                          <a:latin typeface="Times New Roman"/>
                          <a:cs typeface="Times New Roman"/>
                        </a:rPr>
                        <a:t>Запишите</a:t>
                      </a:r>
                      <a:r>
                        <a:rPr sz="6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ответ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67945">
                        <a:lnSpc>
                          <a:spcPts val="1150"/>
                        </a:lnSpc>
                      </a:pPr>
                      <a:r>
                        <a:rPr sz="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Задание</a:t>
                      </a:r>
                      <a:r>
                        <a:rPr sz="80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7945" marR="135255">
                        <a:lnSpc>
                          <a:spcPts val="1240"/>
                        </a:lnSpc>
                        <a:spcBef>
                          <a:spcPts val="30"/>
                        </a:spcBef>
                      </a:pP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Выпишите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простое предложение,</a:t>
                      </a:r>
                      <a:r>
                        <a:rPr sz="8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начертите схему.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0" indent="-155575">
                        <a:lnSpc>
                          <a:spcPts val="1125"/>
                        </a:lnSpc>
                        <a:buAutoNum type="arabicParenR"/>
                        <a:tabLst>
                          <a:tab pos="222250" algn="l"/>
                        </a:tabLst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сизом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воздухе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стояли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облака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отражали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свет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заходящего солнца.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72085" indent="-118745">
                        <a:lnSpc>
                          <a:spcPct val="100000"/>
                        </a:lnSpc>
                        <a:spcBef>
                          <a:spcPts val="40"/>
                        </a:spcBef>
                        <a:buAutoNum type="arabicParenR" startAt="2"/>
                        <a:tabLst>
                          <a:tab pos="172085" algn="l"/>
                        </a:tabLst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Выл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ветер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капли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стучали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окна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террасы.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6675" marR="266065" indent="137160">
                        <a:lnSpc>
                          <a:spcPts val="1250"/>
                        </a:lnSpc>
                        <a:spcBef>
                          <a:spcPts val="35"/>
                        </a:spcBef>
                        <a:buAutoNum type="arabicParenR" startAt="2"/>
                        <a:tabLst>
                          <a:tab pos="203835" algn="l"/>
                        </a:tabLst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Игорь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толкнул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калитку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друзья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вошли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пустой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палисадник.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23520" indent="-156845">
                        <a:lnSpc>
                          <a:spcPts val="1185"/>
                        </a:lnSpc>
                        <a:buAutoNum type="arabicParenR" startAt="2"/>
                        <a:tabLst>
                          <a:tab pos="223520" algn="l"/>
                        </a:tabLst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Прошло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жаркое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лето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наступила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осень.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229">
                <a:tc>
                  <a:txBody>
                    <a:bodyPr/>
                    <a:lstStyle/>
                    <a:p>
                      <a:pPr marL="67945">
                        <a:lnSpc>
                          <a:spcPts val="1150"/>
                        </a:lnSpc>
                      </a:pPr>
                      <a:r>
                        <a:rPr sz="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Задание</a:t>
                      </a:r>
                      <a:r>
                        <a:rPr sz="80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Выпишите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сложное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7945" marR="135255">
                        <a:lnSpc>
                          <a:spcPct val="103000"/>
                        </a:lnSpc>
                        <a:spcBef>
                          <a:spcPts val="15"/>
                        </a:spcBef>
                      </a:pP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предложение,</a:t>
                      </a:r>
                      <a:r>
                        <a:rPr sz="8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начертите схему.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0" indent="-155575">
                        <a:lnSpc>
                          <a:spcPts val="1125"/>
                        </a:lnSpc>
                        <a:buAutoNum type="arabicParenR"/>
                        <a:tabLst>
                          <a:tab pos="222250" algn="l"/>
                        </a:tabLst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Туча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поднялась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заслонила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всё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небо.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22250" indent="-155575">
                        <a:lnSpc>
                          <a:spcPct val="100000"/>
                        </a:lnSpc>
                        <a:spcBef>
                          <a:spcPts val="35"/>
                        </a:spcBef>
                        <a:buAutoNum type="arabicParenR"/>
                        <a:tabLst>
                          <a:tab pos="222250" algn="l"/>
                        </a:tabLst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Взошло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солнце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лес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заиграл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каплями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росы.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6675" marR="86360" indent="155575">
                        <a:lnSpc>
                          <a:spcPct val="103000"/>
                        </a:lnSpc>
                        <a:spcBef>
                          <a:spcPts val="10"/>
                        </a:spcBef>
                        <a:buAutoNum type="arabicParenR"/>
                        <a:tabLst>
                          <a:tab pos="222250" algn="l"/>
                        </a:tabLst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Тучи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низко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ползли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над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землёю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окутывали горы.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6675" marR="93345" indent="155575">
                        <a:lnSpc>
                          <a:spcPct val="103000"/>
                        </a:lnSpc>
                        <a:spcBef>
                          <a:spcPts val="15"/>
                        </a:spcBef>
                        <a:buAutoNum type="arabicParenR"/>
                        <a:tabLst>
                          <a:tab pos="222250" algn="l"/>
                        </a:tabLst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Вода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уже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поднялась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реке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шумно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бежала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канавам.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67945">
                        <a:lnSpc>
                          <a:spcPts val="1120"/>
                        </a:lnSpc>
                      </a:pPr>
                      <a:r>
                        <a:rPr sz="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Задание</a:t>
                      </a:r>
                      <a:r>
                        <a:rPr sz="80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5">
                  <a:txBody>
                    <a:bodyPr/>
                    <a:lstStyle/>
                    <a:p>
                      <a:pPr marL="135255">
                        <a:lnSpc>
                          <a:spcPts val="1100"/>
                        </a:lnSpc>
                        <a:tabLst>
                          <a:tab pos="711835" algn="l"/>
                          <a:tab pos="2450465" algn="l"/>
                        </a:tabLst>
                      </a:pP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Образец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	Море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глухо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роптало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800" spc="-50" dirty="0">
                          <a:latin typeface="Times New Roman"/>
                          <a:cs typeface="Times New Roman"/>
                        </a:rPr>
                        <a:t>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35255" marR="64769">
                        <a:lnSpc>
                          <a:spcPts val="1140"/>
                        </a:lnSpc>
                        <a:spcBef>
                          <a:spcPts val="65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А)</a:t>
                      </a:r>
                      <a:r>
                        <a:rPr sz="800" spc="2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Море</a:t>
                      </a:r>
                      <a:r>
                        <a:rPr sz="800" spc="2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глухо</a:t>
                      </a:r>
                      <a:r>
                        <a:rPr sz="800" spc="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роптало,</a:t>
                      </a:r>
                      <a:r>
                        <a:rPr sz="800" spc="2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волны</a:t>
                      </a:r>
                      <a:r>
                        <a:rPr sz="800" spc="2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бились</a:t>
                      </a:r>
                      <a:r>
                        <a:rPr sz="800" spc="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берег.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35255">
                        <a:lnSpc>
                          <a:spcPts val="1125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Б)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Море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глухо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роптало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билось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берег.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72085" indent="-107950">
                        <a:lnSpc>
                          <a:spcPct val="100000"/>
                        </a:lnSpc>
                        <a:spcBef>
                          <a:spcPts val="1100"/>
                        </a:spcBef>
                        <a:buSzPct val="90000"/>
                        <a:buAutoNum type="arabicParenR"/>
                        <a:tabLst>
                          <a:tab pos="172085" algn="l"/>
                        </a:tabLst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Солнце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перед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закатом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вышло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из-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туч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u="sng" spc="2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800" spc="-50" dirty="0">
                          <a:latin typeface="Times New Roman"/>
                          <a:cs typeface="Times New Roman"/>
                        </a:rPr>
                        <a:t>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Times New Roman"/>
                        <a:buAutoNum type="arabicParenR"/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80"/>
                        </a:spcBef>
                        <a:buFont typeface="Times New Roman"/>
                        <a:buAutoNum type="arabicParenR"/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03835" indent="-137160">
                        <a:lnSpc>
                          <a:spcPct val="100000"/>
                        </a:lnSpc>
                        <a:buSzPct val="90000"/>
                        <a:buAutoNum type="arabicParenR"/>
                        <a:tabLst>
                          <a:tab pos="203835" algn="l"/>
                          <a:tab pos="1997075" algn="l"/>
                        </a:tabLst>
                      </a:pP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Налетел порывистый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ветер и 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800" spc="-50" dirty="0">
                          <a:latin typeface="Times New Roman"/>
                          <a:cs typeface="Times New Roman"/>
                        </a:rPr>
                        <a:t>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7929">
                <a:tc>
                  <a:txBody>
                    <a:bodyPr/>
                    <a:lstStyle/>
                    <a:p>
                      <a:pPr marL="67945" marR="62865" algn="just">
                        <a:lnSpc>
                          <a:spcPts val="1150"/>
                        </a:lnSpc>
                        <a:spcBef>
                          <a:spcPts val="2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Каждый</a:t>
                      </a:r>
                      <a:r>
                        <a:rPr sz="800" spc="47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sz="800" spc="484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начатых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примеров</a:t>
                      </a:r>
                      <a:r>
                        <a:rPr sz="800" spc="295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продолжите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дважды:</a:t>
                      </a:r>
                      <a:r>
                        <a:rPr sz="800" spc="4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а)</a:t>
                      </a:r>
                      <a:r>
                        <a:rPr sz="800" spc="409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чтобы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7945" marR="64135" algn="just">
                        <a:lnSpc>
                          <a:spcPts val="1140"/>
                        </a:lnSpc>
                        <a:spcBef>
                          <a:spcPts val="15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получилось</a:t>
                      </a:r>
                      <a:r>
                        <a:rPr sz="800" spc="330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сложное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предложение,</a:t>
                      </a:r>
                      <a:r>
                        <a:rPr sz="800" spc="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простые</a:t>
                      </a:r>
                      <a:r>
                        <a:rPr sz="800" spc="2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0" dirty="0">
                          <a:latin typeface="Times New Roman"/>
                          <a:cs typeface="Times New Roman"/>
                        </a:rPr>
                        <a:t>в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7945" marR="65405" algn="just">
                        <a:lnSpc>
                          <a:spcPts val="1150"/>
                        </a:lnSpc>
                        <a:spcBef>
                          <a:spcPts val="5"/>
                        </a:spcBef>
                        <a:tabLst>
                          <a:tab pos="875030" algn="l"/>
                        </a:tabLst>
                      </a:pP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котором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соединены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союзом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И;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100330" algn="just">
                        <a:lnSpc>
                          <a:spcPts val="1105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б)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чтобы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получилось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2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67945">
                        <a:lnSpc>
                          <a:spcPts val="1140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простое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предложение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0" dirty="0">
                          <a:latin typeface="Times New Roman"/>
                          <a:cs typeface="Times New Roman"/>
                        </a:rPr>
                        <a:t>с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67945">
                        <a:lnSpc>
                          <a:spcPts val="1140"/>
                        </a:lnSpc>
                      </a:pP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однородными</a:t>
                      </a:r>
                      <a:r>
                        <a:rPr sz="8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членами,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672">
                <a:tc>
                  <a:txBody>
                    <a:bodyPr/>
                    <a:lstStyle/>
                    <a:p>
                      <a:pPr marL="67945">
                        <a:lnSpc>
                          <a:spcPts val="1155"/>
                        </a:lnSpc>
                      </a:pPr>
                      <a:r>
                        <a:rPr sz="800" spc="-10" dirty="0">
                          <a:latin typeface="Times New Roman"/>
                          <a:cs typeface="Times New Roman"/>
                        </a:rPr>
                        <a:t>соединенными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союзом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и.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67945">
                        <a:lnSpc>
                          <a:spcPts val="1125"/>
                        </a:lnSpc>
                      </a:pPr>
                      <a:r>
                        <a:rPr sz="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Задание</a:t>
                      </a:r>
                      <a:r>
                        <a:rPr sz="80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4.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9">
                  <a:txBody>
                    <a:bodyPr/>
                    <a:lstStyle/>
                    <a:p>
                      <a:pPr marL="66675" marR="66040" indent="176530">
                        <a:lnSpc>
                          <a:spcPts val="1150"/>
                        </a:lnSpc>
                        <a:buAutoNum type="arabicParenR"/>
                        <a:tabLst>
                          <a:tab pos="243204" algn="l"/>
                        </a:tabLst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Прошло</a:t>
                      </a:r>
                      <a:r>
                        <a:rPr sz="8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несколько</a:t>
                      </a:r>
                      <a:r>
                        <a:rPr sz="8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долгих</a:t>
                      </a:r>
                      <a:r>
                        <a:rPr sz="8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минут</a:t>
                      </a:r>
                      <a:r>
                        <a:rPr sz="8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занавес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начал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подниматься.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6675" marR="65405" indent="176530">
                        <a:lnSpc>
                          <a:spcPts val="1150"/>
                        </a:lnSpc>
                        <a:spcBef>
                          <a:spcPts val="5"/>
                        </a:spcBef>
                        <a:buAutoNum type="arabicParenR"/>
                        <a:tabLst>
                          <a:tab pos="243204" algn="l"/>
                        </a:tabLst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Дедушка</a:t>
                      </a:r>
                      <a:r>
                        <a:rPr sz="8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приехал</a:t>
                      </a:r>
                      <a:r>
                        <a:rPr sz="8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8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дачу</a:t>
                      </a:r>
                      <a:r>
                        <a:rPr sz="8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весной</a:t>
                      </a:r>
                      <a:r>
                        <a:rPr sz="8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8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разу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лето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выезжал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дачного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посёлка.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6675" marR="64769" indent="176530">
                        <a:lnSpc>
                          <a:spcPts val="1150"/>
                        </a:lnSpc>
                        <a:spcBef>
                          <a:spcPts val="5"/>
                        </a:spcBef>
                        <a:buAutoNum type="arabicParenR"/>
                        <a:tabLst>
                          <a:tab pos="243204" algn="l"/>
                        </a:tabLst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Щенок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рос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каждым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месяцем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становился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всё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крепче.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43204" indent="-156845">
                        <a:lnSpc>
                          <a:spcPts val="1090"/>
                        </a:lnSpc>
                        <a:buAutoNum type="arabicParenR"/>
                        <a:tabLst>
                          <a:tab pos="243204" algn="l"/>
                        </a:tabLst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Мы</a:t>
                      </a:r>
                      <a:r>
                        <a:rPr sz="8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вскарабкались</a:t>
                      </a:r>
                      <a:r>
                        <a:rPr sz="8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8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гору</a:t>
                      </a:r>
                      <a:r>
                        <a:rPr sz="8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сели</a:t>
                      </a:r>
                      <a:r>
                        <a:rPr sz="8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8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камни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175"/>
                        </a:lnSpc>
                      </a:pP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отдохнуть.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67945">
                        <a:lnSpc>
                          <a:spcPts val="1130"/>
                        </a:lnSpc>
                      </a:pP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Выпишите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предложение,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67945">
                        <a:lnSpc>
                          <a:spcPts val="1140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котором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необходимо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67945">
                        <a:lnSpc>
                          <a:spcPts val="1140"/>
                        </a:lnSpc>
                      </a:pP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поставить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запятую.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67945">
                        <a:lnSpc>
                          <a:spcPts val="1140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(Знаки</a:t>
                      </a:r>
                      <a:r>
                        <a:rPr sz="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препинания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67945">
                        <a:lnSpc>
                          <a:spcPts val="1140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внутри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предложений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не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67945">
                        <a:lnSpc>
                          <a:spcPts val="1135"/>
                        </a:lnSpc>
                      </a:pPr>
                      <a:r>
                        <a:rPr sz="800" spc="-10" dirty="0">
                          <a:latin typeface="Times New Roman"/>
                          <a:cs typeface="Times New Roman"/>
                        </a:rPr>
                        <a:t>расставлены.)</a:t>
                      </a:r>
                      <a:r>
                        <a:rPr sz="8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Напишите,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67945">
                        <a:lnSpc>
                          <a:spcPts val="1140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каком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основании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Вы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672">
                <a:tc>
                  <a:txBody>
                    <a:bodyPr/>
                    <a:lstStyle/>
                    <a:p>
                      <a:pPr marL="67945">
                        <a:lnSpc>
                          <a:spcPts val="1160"/>
                        </a:lnSpc>
                      </a:pPr>
                      <a:r>
                        <a:rPr sz="800" spc="-10" dirty="0">
                          <a:latin typeface="Times New Roman"/>
                          <a:cs typeface="Times New Roman"/>
                        </a:rPr>
                        <a:t>сделали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свой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выбор.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67945">
                        <a:lnSpc>
                          <a:spcPts val="1120"/>
                        </a:lnSpc>
                      </a:pPr>
                      <a:r>
                        <a:rPr sz="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Задание</a:t>
                      </a:r>
                      <a:r>
                        <a:rPr sz="80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5.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9">
                  <a:txBody>
                    <a:bodyPr/>
                    <a:lstStyle/>
                    <a:p>
                      <a:pPr marL="66675" marR="66040" indent="176530">
                        <a:lnSpc>
                          <a:spcPts val="1150"/>
                        </a:lnSpc>
                        <a:buAutoNum type="arabicParenR"/>
                        <a:tabLst>
                          <a:tab pos="243204" algn="l"/>
                        </a:tabLst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Пёс</a:t>
                      </a:r>
                      <a:r>
                        <a:rPr sz="8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спал</a:t>
                      </a:r>
                      <a:r>
                        <a:rPr sz="8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прихожей</a:t>
                      </a:r>
                      <a:r>
                        <a:rPr sz="8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охотно</a:t>
                      </a:r>
                      <a:r>
                        <a:rPr sz="8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ел</a:t>
                      </a:r>
                      <a:r>
                        <a:rPr sz="8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простую кашу.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6675" marR="64135" indent="176530">
                        <a:lnSpc>
                          <a:spcPts val="1140"/>
                        </a:lnSpc>
                        <a:spcBef>
                          <a:spcPts val="15"/>
                        </a:spcBef>
                        <a:buAutoNum type="arabicParenR"/>
                        <a:tabLst>
                          <a:tab pos="243204" algn="l"/>
                        </a:tabLst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Олеся</a:t>
                      </a:r>
                      <a:r>
                        <a:rPr sz="800" spc="2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выросла</a:t>
                      </a:r>
                      <a:r>
                        <a:rPr sz="800" spc="3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2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деревне</a:t>
                      </a:r>
                      <a:r>
                        <a:rPr sz="800" spc="3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2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городской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суете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чувствовала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себя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неуверенно.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243204" indent="-156845">
                        <a:lnSpc>
                          <a:spcPts val="1100"/>
                        </a:lnSpc>
                        <a:buAutoNum type="arabicParenR"/>
                        <a:tabLst>
                          <a:tab pos="243204" algn="l"/>
                        </a:tabLst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Огонь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костра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медленно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разгорается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снова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155"/>
                        </a:lnSpc>
                      </a:pP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гаснет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сильного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ветра.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6675" marR="64769" indent="176530">
                        <a:lnSpc>
                          <a:spcPts val="1150"/>
                        </a:lnSpc>
                        <a:spcBef>
                          <a:spcPts val="55"/>
                        </a:spcBef>
                        <a:buAutoNum type="arabicParenR" startAt="4"/>
                        <a:tabLst>
                          <a:tab pos="243204" algn="l"/>
                        </a:tabLst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Прозвенел</a:t>
                      </a:r>
                      <a:r>
                        <a:rPr sz="8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третий</a:t>
                      </a:r>
                      <a:r>
                        <a:rPr sz="8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звонок</a:t>
                      </a:r>
                      <a:r>
                        <a:rPr sz="8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зрители</a:t>
                      </a:r>
                      <a:r>
                        <a:rPr sz="8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заняли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свои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места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зале.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67945">
                        <a:lnSpc>
                          <a:spcPts val="1130"/>
                        </a:lnSpc>
                      </a:pP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Выпишите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предложение,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67945">
                        <a:lnSpc>
                          <a:spcPts val="1140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котором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необходимо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67945">
                        <a:lnSpc>
                          <a:spcPts val="1145"/>
                        </a:lnSpc>
                      </a:pP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поставить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запятую.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67945">
                        <a:lnSpc>
                          <a:spcPts val="1145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(Знаки</a:t>
                      </a:r>
                      <a:r>
                        <a:rPr sz="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препинания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67945">
                        <a:lnSpc>
                          <a:spcPts val="1135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внутри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предложений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не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67945">
                        <a:lnSpc>
                          <a:spcPts val="1140"/>
                        </a:lnSpc>
                      </a:pPr>
                      <a:r>
                        <a:rPr sz="800" spc="-10" dirty="0">
                          <a:latin typeface="Times New Roman"/>
                          <a:cs typeface="Times New Roman"/>
                        </a:rPr>
                        <a:t>расставлены.)</a:t>
                      </a:r>
                      <a:r>
                        <a:rPr sz="8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Напишите,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67945">
                        <a:lnSpc>
                          <a:spcPts val="1140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каком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основании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Вы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72039">
                <a:tc>
                  <a:txBody>
                    <a:bodyPr/>
                    <a:lstStyle/>
                    <a:p>
                      <a:pPr marL="67945">
                        <a:lnSpc>
                          <a:spcPts val="1155"/>
                        </a:lnSpc>
                      </a:pPr>
                      <a:r>
                        <a:rPr sz="800" spc="-10" dirty="0">
                          <a:latin typeface="Times New Roman"/>
                          <a:cs typeface="Times New Roman"/>
                        </a:rPr>
                        <a:t>сделали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свой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выбор.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5616568" y="1189880"/>
            <a:ext cx="3146612" cy="0"/>
          </a:xfrm>
          <a:custGeom>
            <a:avLst/>
            <a:gdLst/>
            <a:ahLst/>
            <a:cxnLst/>
            <a:rect l="l" t="t" r="r" b="b"/>
            <a:pathLst>
              <a:path w="2600325">
                <a:moveTo>
                  <a:pt x="0" y="0"/>
                </a:moveTo>
                <a:lnTo>
                  <a:pt x="2600296" y="0"/>
                </a:lnTo>
              </a:path>
            </a:pathLst>
          </a:custGeom>
          <a:ln w="51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16568" y="1330624"/>
            <a:ext cx="3146612" cy="0"/>
          </a:xfrm>
          <a:custGeom>
            <a:avLst/>
            <a:gdLst/>
            <a:ahLst/>
            <a:cxnLst/>
            <a:rect l="l" t="t" r="r" b="b"/>
            <a:pathLst>
              <a:path w="2600325">
                <a:moveTo>
                  <a:pt x="0" y="0"/>
                </a:moveTo>
                <a:lnTo>
                  <a:pt x="2600296" y="0"/>
                </a:lnTo>
              </a:path>
            </a:pathLst>
          </a:custGeom>
          <a:ln w="51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16567" y="1471369"/>
            <a:ext cx="3150454" cy="0"/>
          </a:xfrm>
          <a:custGeom>
            <a:avLst/>
            <a:gdLst/>
            <a:ahLst/>
            <a:cxnLst/>
            <a:rect l="l" t="t" r="r" b="b"/>
            <a:pathLst>
              <a:path w="2603500">
                <a:moveTo>
                  <a:pt x="0" y="0"/>
                </a:moveTo>
                <a:lnTo>
                  <a:pt x="2603496" y="0"/>
                </a:lnTo>
              </a:path>
            </a:pathLst>
          </a:custGeom>
          <a:ln w="51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16568" y="1611134"/>
            <a:ext cx="3146612" cy="0"/>
          </a:xfrm>
          <a:custGeom>
            <a:avLst/>
            <a:gdLst/>
            <a:ahLst/>
            <a:cxnLst/>
            <a:rect l="l" t="t" r="r" b="b"/>
            <a:pathLst>
              <a:path w="2600325">
                <a:moveTo>
                  <a:pt x="0" y="0"/>
                </a:moveTo>
                <a:lnTo>
                  <a:pt x="2600296" y="0"/>
                </a:lnTo>
              </a:path>
            </a:pathLst>
          </a:custGeom>
          <a:ln w="51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16568" y="1821272"/>
            <a:ext cx="3146612" cy="0"/>
          </a:xfrm>
          <a:custGeom>
            <a:avLst/>
            <a:gdLst/>
            <a:ahLst/>
            <a:cxnLst/>
            <a:rect l="l" t="t" r="r" b="b"/>
            <a:pathLst>
              <a:path w="2600325">
                <a:moveTo>
                  <a:pt x="0" y="0"/>
                </a:moveTo>
                <a:lnTo>
                  <a:pt x="2600296" y="0"/>
                </a:lnTo>
              </a:path>
            </a:pathLst>
          </a:custGeom>
          <a:ln w="51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16568" y="1962016"/>
            <a:ext cx="3146612" cy="0"/>
          </a:xfrm>
          <a:custGeom>
            <a:avLst/>
            <a:gdLst/>
            <a:ahLst/>
            <a:cxnLst/>
            <a:rect l="l" t="t" r="r" b="b"/>
            <a:pathLst>
              <a:path w="2600325">
                <a:moveTo>
                  <a:pt x="0" y="0"/>
                </a:moveTo>
                <a:lnTo>
                  <a:pt x="2600296" y="0"/>
                </a:lnTo>
              </a:path>
            </a:pathLst>
          </a:custGeom>
          <a:ln w="51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616568" y="2101783"/>
            <a:ext cx="3146612" cy="0"/>
          </a:xfrm>
          <a:custGeom>
            <a:avLst/>
            <a:gdLst/>
            <a:ahLst/>
            <a:cxnLst/>
            <a:rect l="l" t="t" r="r" b="b"/>
            <a:pathLst>
              <a:path w="2600325">
                <a:moveTo>
                  <a:pt x="0" y="0"/>
                </a:moveTo>
                <a:lnTo>
                  <a:pt x="2600296" y="0"/>
                </a:lnTo>
              </a:path>
            </a:pathLst>
          </a:custGeom>
          <a:ln w="51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616568" y="2242771"/>
            <a:ext cx="3146612" cy="0"/>
          </a:xfrm>
          <a:custGeom>
            <a:avLst/>
            <a:gdLst/>
            <a:ahLst/>
            <a:cxnLst/>
            <a:rect l="l" t="t" r="r" b="b"/>
            <a:pathLst>
              <a:path w="2600325">
                <a:moveTo>
                  <a:pt x="0" y="0"/>
                </a:moveTo>
                <a:lnTo>
                  <a:pt x="2600296" y="0"/>
                </a:lnTo>
              </a:path>
            </a:pathLst>
          </a:custGeom>
          <a:ln w="51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16568" y="2546738"/>
            <a:ext cx="3146612" cy="0"/>
          </a:xfrm>
          <a:custGeom>
            <a:avLst/>
            <a:gdLst/>
            <a:ahLst/>
            <a:cxnLst/>
            <a:rect l="l" t="t" r="r" b="b"/>
            <a:pathLst>
              <a:path w="2600325">
                <a:moveTo>
                  <a:pt x="0" y="0"/>
                </a:moveTo>
                <a:lnTo>
                  <a:pt x="2600296" y="0"/>
                </a:lnTo>
              </a:path>
            </a:pathLst>
          </a:custGeom>
          <a:ln w="51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616568" y="2686504"/>
            <a:ext cx="3146612" cy="0"/>
          </a:xfrm>
          <a:custGeom>
            <a:avLst/>
            <a:gdLst/>
            <a:ahLst/>
            <a:cxnLst/>
            <a:rect l="l" t="t" r="r" b="b"/>
            <a:pathLst>
              <a:path w="2600325">
                <a:moveTo>
                  <a:pt x="0" y="0"/>
                </a:moveTo>
                <a:lnTo>
                  <a:pt x="2600296" y="0"/>
                </a:lnTo>
              </a:path>
            </a:pathLst>
          </a:custGeom>
          <a:ln w="51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616568" y="2827248"/>
            <a:ext cx="3146612" cy="0"/>
          </a:xfrm>
          <a:custGeom>
            <a:avLst/>
            <a:gdLst/>
            <a:ahLst/>
            <a:cxnLst/>
            <a:rect l="l" t="t" r="r" b="b"/>
            <a:pathLst>
              <a:path w="2600325">
                <a:moveTo>
                  <a:pt x="0" y="0"/>
                </a:moveTo>
                <a:lnTo>
                  <a:pt x="2600296" y="0"/>
                </a:lnTo>
              </a:path>
            </a:pathLst>
          </a:custGeom>
          <a:ln w="51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616568" y="2967992"/>
            <a:ext cx="3146612" cy="0"/>
          </a:xfrm>
          <a:custGeom>
            <a:avLst/>
            <a:gdLst/>
            <a:ahLst/>
            <a:cxnLst/>
            <a:rect l="l" t="t" r="r" b="b"/>
            <a:pathLst>
              <a:path w="2600325">
                <a:moveTo>
                  <a:pt x="0" y="0"/>
                </a:moveTo>
                <a:lnTo>
                  <a:pt x="2600296" y="0"/>
                </a:lnTo>
              </a:path>
            </a:pathLst>
          </a:custGeom>
          <a:ln w="51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16568" y="3108736"/>
            <a:ext cx="3146612" cy="0"/>
          </a:xfrm>
          <a:custGeom>
            <a:avLst/>
            <a:gdLst/>
            <a:ahLst/>
            <a:cxnLst/>
            <a:rect l="l" t="t" r="r" b="b"/>
            <a:pathLst>
              <a:path w="2600325">
                <a:moveTo>
                  <a:pt x="0" y="0"/>
                </a:moveTo>
                <a:lnTo>
                  <a:pt x="2600296" y="0"/>
                </a:lnTo>
              </a:path>
            </a:pathLst>
          </a:custGeom>
          <a:ln w="51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616568" y="3248502"/>
            <a:ext cx="3146612" cy="0"/>
          </a:xfrm>
          <a:custGeom>
            <a:avLst/>
            <a:gdLst/>
            <a:ahLst/>
            <a:cxnLst/>
            <a:rect l="l" t="t" r="r" b="b"/>
            <a:pathLst>
              <a:path w="2600325">
                <a:moveTo>
                  <a:pt x="0" y="0"/>
                </a:moveTo>
                <a:lnTo>
                  <a:pt x="2600296" y="0"/>
                </a:lnTo>
              </a:path>
            </a:pathLst>
          </a:custGeom>
          <a:ln w="51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616582" y="3389246"/>
            <a:ext cx="3148149" cy="0"/>
          </a:xfrm>
          <a:custGeom>
            <a:avLst/>
            <a:gdLst/>
            <a:ahLst/>
            <a:cxnLst/>
            <a:rect l="l" t="t" r="r" b="b"/>
            <a:pathLst>
              <a:path w="2601595">
                <a:moveTo>
                  <a:pt x="0" y="0"/>
                </a:moveTo>
                <a:lnTo>
                  <a:pt x="2601193" y="0"/>
                </a:lnTo>
              </a:path>
            </a:pathLst>
          </a:custGeom>
          <a:ln w="51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616567" y="3776454"/>
            <a:ext cx="3150454" cy="0"/>
          </a:xfrm>
          <a:custGeom>
            <a:avLst/>
            <a:gdLst/>
            <a:ahLst/>
            <a:cxnLst/>
            <a:rect l="l" t="t" r="r" b="b"/>
            <a:pathLst>
              <a:path w="2603500">
                <a:moveTo>
                  <a:pt x="0" y="0"/>
                </a:moveTo>
                <a:lnTo>
                  <a:pt x="2603373" y="0"/>
                </a:lnTo>
              </a:path>
            </a:pathLst>
          </a:custGeom>
          <a:ln w="51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616568" y="3917198"/>
            <a:ext cx="3146612" cy="0"/>
          </a:xfrm>
          <a:custGeom>
            <a:avLst/>
            <a:gdLst/>
            <a:ahLst/>
            <a:cxnLst/>
            <a:rect l="l" t="t" r="r" b="b"/>
            <a:pathLst>
              <a:path w="2600325">
                <a:moveTo>
                  <a:pt x="0" y="0"/>
                </a:moveTo>
                <a:lnTo>
                  <a:pt x="2600296" y="0"/>
                </a:lnTo>
              </a:path>
            </a:pathLst>
          </a:custGeom>
          <a:ln w="51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616568" y="4057942"/>
            <a:ext cx="3146612" cy="0"/>
          </a:xfrm>
          <a:custGeom>
            <a:avLst/>
            <a:gdLst/>
            <a:ahLst/>
            <a:cxnLst/>
            <a:rect l="l" t="t" r="r" b="b"/>
            <a:pathLst>
              <a:path w="2600325">
                <a:moveTo>
                  <a:pt x="0" y="0"/>
                </a:moveTo>
                <a:lnTo>
                  <a:pt x="2600296" y="0"/>
                </a:lnTo>
              </a:path>
            </a:pathLst>
          </a:custGeom>
          <a:ln w="51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616568" y="4197708"/>
            <a:ext cx="3146612" cy="0"/>
          </a:xfrm>
          <a:custGeom>
            <a:avLst/>
            <a:gdLst/>
            <a:ahLst/>
            <a:cxnLst/>
            <a:rect l="l" t="t" r="r" b="b"/>
            <a:pathLst>
              <a:path w="2600325">
                <a:moveTo>
                  <a:pt x="0" y="0"/>
                </a:moveTo>
                <a:lnTo>
                  <a:pt x="2600296" y="0"/>
                </a:lnTo>
              </a:path>
            </a:pathLst>
          </a:custGeom>
          <a:ln w="51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616568" y="4338452"/>
            <a:ext cx="3146612" cy="0"/>
          </a:xfrm>
          <a:custGeom>
            <a:avLst/>
            <a:gdLst/>
            <a:ahLst/>
            <a:cxnLst/>
            <a:rect l="l" t="t" r="r" b="b"/>
            <a:pathLst>
              <a:path w="2600325">
                <a:moveTo>
                  <a:pt x="0" y="0"/>
                </a:moveTo>
                <a:lnTo>
                  <a:pt x="2600296" y="0"/>
                </a:lnTo>
              </a:path>
            </a:pathLst>
          </a:custGeom>
          <a:ln w="51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616568" y="4828123"/>
            <a:ext cx="3146612" cy="0"/>
          </a:xfrm>
          <a:custGeom>
            <a:avLst/>
            <a:gdLst/>
            <a:ahLst/>
            <a:cxnLst/>
            <a:rect l="l" t="t" r="r" b="b"/>
            <a:pathLst>
              <a:path w="2600325">
                <a:moveTo>
                  <a:pt x="0" y="0"/>
                </a:moveTo>
                <a:lnTo>
                  <a:pt x="2600296" y="0"/>
                </a:lnTo>
              </a:path>
            </a:pathLst>
          </a:custGeom>
          <a:ln w="51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616568" y="4968866"/>
            <a:ext cx="3146612" cy="0"/>
          </a:xfrm>
          <a:custGeom>
            <a:avLst/>
            <a:gdLst/>
            <a:ahLst/>
            <a:cxnLst/>
            <a:rect l="l" t="t" r="r" b="b"/>
            <a:pathLst>
              <a:path w="2600325">
                <a:moveTo>
                  <a:pt x="0" y="0"/>
                </a:moveTo>
                <a:lnTo>
                  <a:pt x="2600296" y="0"/>
                </a:lnTo>
              </a:path>
            </a:pathLst>
          </a:custGeom>
          <a:ln w="51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616568" y="5109855"/>
            <a:ext cx="3146612" cy="0"/>
          </a:xfrm>
          <a:custGeom>
            <a:avLst/>
            <a:gdLst/>
            <a:ahLst/>
            <a:cxnLst/>
            <a:rect l="l" t="t" r="r" b="b"/>
            <a:pathLst>
              <a:path w="2600325">
                <a:moveTo>
                  <a:pt x="0" y="0"/>
                </a:moveTo>
                <a:lnTo>
                  <a:pt x="2600296" y="0"/>
                </a:lnTo>
              </a:path>
            </a:pathLst>
          </a:custGeom>
          <a:ln w="51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616583" y="5249621"/>
            <a:ext cx="3149685" cy="0"/>
          </a:xfrm>
          <a:custGeom>
            <a:avLst/>
            <a:gdLst/>
            <a:ahLst/>
            <a:cxnLst/>
            <a:rect l="l" t="t" r="r" b="b"/>
            <a:pathLst>
              <a:path w="2602865">
                <a:moveTo>
                  <a:pt x="0" y="0"/>
                </a:moveTo>
                <a:lnTo>
                  <a:pt x="2602601" y="0"/>
                </a:lnTo>
              </a:path>
            </a:pathLst>
          </a:custGeom>
          <a:ln w="51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616568" y="5390365"/>
            <a:ext cx="3146612" cy="0"/>
          </a:xfrm>
          <a:custGeom>
            <a:avLst/>
            <a:gdLst/>
            <a:ahLst/>
            <a:cxnLst/>
            <a:rect l="l" t="t" r="r" b="b"/>
            <a:pathLst>
              <a:path w="2600325">
                <a:moveTo>
                  <a:pt x="0" y="0"/>
                </a:moveTo>
                <a:lnTo>
                  <a:pt x="2600296" y="0"/>
                </a:lnTo>
              </a:path>
            </a:pathLst>
          </a:custGeom>
          <a:ln w="51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616568" y="5531108"/>
            <a:ext cx="3146612" cy="0"/>
          </a:xfrm>
          <a:custGeom>
            <a:avLst/>
            <a:gdLst/>
            <a:ahLst/>
            <a:cxnLst/>
            <a:rect l="l" t="t" r="r" b="b"/>
            <a:pathLst>
              <a:path w="2600325">
                <a:moveTo>
                  <a:pt x="0" y="0"/>
                </a:moveTo>
                <a:lnTo>
                  <a:pt x="2600296" y="0"/>
                </a:lnTo>
              </a:path>
            </a:pathLst>
          </a:custGeom>
          <a:ln w="51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08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" y="182879"/>
            <a:ext cx="8892551" cy="7406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746" y="203404"/>
            <a:ext cx="853310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70C0"/>
                </a:solidFill>
              </a:rPr>
              <a:t>Выполняем</a:t>
            </a:r>
            <a:r>
              <a:rPr sz="2000" b="1" spc="5" dirty="0">
                <a:solidFill>
                  <a:srgbClr val="0070C0"/>
                </a:solidFill>
              </a:rPr>
              <a:t> </a:t>
            </a:r>
            <a:r>
              <a:rPr sz="2000" b="1" spc="-5" dirty="0">
                <a:solidFill>
                  <a:srgbClr val="0070C0"/>
                </a:solidFill>
              </a:rPr>
              <a:t>ТРЕТЬЮ</a:t>
            </a:r>
            <a:r>
              <a:rPr sz="2000" b="1" spc="-40" dirty="0">
                <a:solidFill>
                  <a:srgbClr val="0070C0"/>
                </a:solidFill>
              </a:rPr>
              <a:t> </a:t>
            </a:r>
            <a:r>
              <a:rPr sz="2000" b="1" spc="-15" dirty="0">
                <a:solidFill>
                  <a:srgbClr val="0070C0"/>
                </a:solidFill>
              </a:rPr>
              <a:t>ЧАСТЬ </a:t>
            </a:r>
            <a:r>
              <a:rPr sz="2000" b="1" spc="-5" dirty="0">
                <a:solidFill>
                  <a:srgbClr val="0070C0"/>
                </a:solidFill>
              </a:rPr>
              <a:t>проверочной</a:t>
            </a:r>
            <a:r>
              <a:rPr sz="2000" b="1" dirty="0">
                <a:solidFill>
                  <a:srgbClr val="0070C0"/>
                </a:solidFill>
              </a:rPr>
              <a:t> </a:t>
            </a:r>
            <a:r>
              <a:rPr sz="2000" b="1" spc="-5" dirty="0">
                <a:solidFill>
                  <a:srgbClr val="0070C0"/>
                </a:solidFill>
              </a:rPr>
              <a:t>работы:</a:t>
            </a:r>
            <a:r>
              <a:rPr sz="2000" b="1" dirty="0">
                <a:solidFill>
                  <a:srgbClr val="0070C0"/>
                </a:solidFill>
              </a:rPr>
              <a:t> </a:t>
            </a:r>
            <a:r>
              <a:rPr sz="2000" b="1" spc="-20" dirty="0">
                <a:solidFill>
                  <a:srgbClr val="0070C0"/>
                </a:solidFill>
              </a:rPr>
              <a:t>содержание</a:t>
            </a:r>
            <a:endParaRPr sz="2000" b="1" dirty="0">
              <a:solidFill>
                <a:srgbClr val="0070C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43215" y="888588"/>
            <a:ext cx="4916169" cy="274320"/>
          </a:xfrm>
          <a:custGeom>
            <a:avLst/>
            <a:gdLst/>
            <a:ahLst/>
            <a:cxnLst/>
            <a:rect l="l" t="t" r="r" b="b"/>
            <a:pathLst>
              <a:path w="8497570" h="274319">
                <a:moveTo>
                  <a:pt x="2437612" y="0"/>
                </a:moveTo>
                <a:lnTo>
                  <a:pt x="487527" y="0"/>
                </a:lnTo>
                <a:lnTo>
                  <a:pt x="0" y="0"/>
                </a:lnTo>
                <a:lnTo>
                  <a:pt x="0" y="274320"/>
                </a:lnTo>
                <a:lnTo>
                  <a:pt x="487527" y="274320"/>
                </a:lnTo>
                <a:lnTo>
                  <a:pt x="2437612" y="274320"/>
                </a:lnTo>
                <a:lnTo>
                  <a:pt x="2437612" y="0"/>
                </a:lnTo>
                <a:close/>
              </a:path>
              <a:path w="8497570" h="274319">
                <a:moveTo>
                  <a:pt x="8496998" y="0"/>
                </a:moveTo>
                <a:lnTo>
                  <a:pt x="6408737" y="0"/>
                </a:lnTo>
                <a:lnTo>
                  <a:pt x="4387786" y="0"/>
                </a:lnTo>
                <a:lnTo>
                  <a:pt x="2437701" y="0"/>
                </a:lnTo>
                <a:lnTo>
                  <a:pt x="2437701" y="274320"/>
                </a:lnTo>
                <a:lnTo>
                  <a:pt x="4387786" y="274320"/>
                </a:lnTo>
                <a:lnTo>
                  <a:pt x="6408737" y="274320"/>
                </a:lnTo>
                <a:lnTo>
                  <a:pt x="8496998" y="274320"/>
                </a:lnTo>
                <a:lnTo>
                  <a:pt x="84969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026016"/>
              </p:ext>
            </p:extLst>
          </p:nvPr>
        </p:nvGraphicFramePr>
        <p:xfrm>
          <a:off x="1447800" y="914508"/>
          <a:ext cx="7149715" cy="51090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7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8237"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Зад.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b="1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2000" b="1" spc="-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lang="ru-RU" sz="2000" b="1" spc="-5" dirty="0" err="1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ласс</a:t>
                      </a:r>
                      <a:endParaRPr sz="2000" dirty="0">
                        <a:solidFill>
                          <a:srgbClr val="00206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9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8.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 indent="-120650">
                        <a:lnSpc>
                          <a:spcPct val="100000"/>
                        </a:lnSpc>
                        <a:spcBef>
                          <a:spcPts val="290"/>
                        </a:spcBef>
                        <a:buSzPct val="91666"/>
                        <a:buFont typeface="Wingdings"/>
                        <a:buChar char=""/>
                        <a:tabLst>
                          <a:tab pos="212090" algn="l"/>
                        </a:tabLst>
                      </a:pPr>
                      <a:r>
                        <a:rPr sz="1800" b="1" spc="-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ТЕКСТ</a:t>
                      </a:r>
                      <a:r>
                        <a:rPr sz="1800" b="1" spc="-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2.</a:t>
                      </a:r>
                      <a:r>
                        <a:rPr sz="1800" b="1" spc="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 err="1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Основная</a:t>
                      </a:r>
                      <a:r>
                        <a:rPr lang="ru-RU" sz="1800" spc="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 err="1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мысль</a:t>
                      </a:r>
                      <a:r>
                        <a:rPr sz="1800" spc="-5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текста</a:t>
                      </a:r>
                      <a:endParaRPr sz="1800" dirty="0">
                        <a:solidFill>
                          <a:srgbClr val="00206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9.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 indent="-120650">
                        <a:lnSpc>
                          <a:spcPct val="100000"/>
                        </a:lnSpc>
                        <a:spcBef>
                          <a:spcPts val="295"/>
                        </a:spcBef>
                        <a:buSzPct val="91666"/>
                        <a:buFont typeface="Wingdings"/>
                        <a:buChar char=""/>
                        <a:tabLst>
                          <a:tab pos="212090" algn="l"/>
                        </a:tabLst>
                      </a:pPr>
                      <a:r>
                        <a:rPr sz="1800" kern="1200" spc="-5" dirty="0" err="1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Calibri"/>
                        </a:rPr>
                        <a:t>Извлечение</a:t>
                      </a:r>
                      <a:r>
                        <a:rPr lang="ru-RU" sz="1800" kern="1200" spc="-5" dirty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sz="1800" kern="1200" spc="-5" dirty="0" err="1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Calibri"/>
                        </a:rPr>
                        <a:t>информации</a:t>
                      </a:r>
                      <a:r>
                        <a:rPr sz="1800" kern="1200" spc="-5" dirty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Calibri"/>
                        </a:rPr>
                        <a:t> из текста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71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10.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 indent="-120650" algn="l" defTabSz="457200" rtl="0" eaLnBrk="1" latinLnBrk="0" hangingPunct="1">
                        <a:lnSpc>
                          <a:spcPct val="100000"/>
                        </a:lnSpc>
                        <a:spcBef>
                          <a:spcPts val="295"/>
                        </a:spcBef>
                        <a:buSzPct val="91666"/>
                        <a:buFont typeface="Wingdings"/>
                        <a:buChar char=""/>
                        <a:tabLst>
                          <a:tab pos="212090" algn="l"/>
                        </a:tabLst>
                      </a:pPr>
                      <a:r>
                        <a:rPr sz="1800" kern="1200" spc="-5" dirty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Calibri"/>
                        </a:rPr>
                        <a:t>Тип речи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41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11.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 indent="-120650" algn="l" defTabSz="457200" rtl="0" eaLnBrk="1" latinLnBrk="0" hangingPunct="1">
                        <a:lnSpc>
                          <a:spcPct val="100000"/>
                        </a:lnSpc>
                        <a:spcBef>
                          <a:spcPts val="295"/>
                        </a:spcBef>
                        <a:buSzPct val="91666"/>
                        <a:buFont typeface="Wingdings"/>
                        <a:buChar char=""/>
                        <a:tabLst>
                          <a:tab pos="212090" algn="l"/>
                        </a:tabLst>
                      </a:pPr>
                      <a:r>
                        <a:rPr sz="1800" kern="1200" spc="-5" dirty="0" err="1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Calibri"/>
                        </a:rPr>
                        <a:t>Лексическое</a:t>
                      </a:r>
                      <a:r>
                        <a:rPr sz="1800" kern="1200" spc="-5" dirty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sz="1800" kern="1200" spc="-5" dirty="0" err="1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Calibri"/>
                        </a:rPr>
                        <a:t>значение</a:t>
                      </a:r>
                      <a:r>
                        <a:rPr lang="ru-RU" sz="1800" kern="1200" spc="-5" dirty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sz="1800" kern="1200" spc="-5" dirty="0" err="1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Calibri"/>
                        </a:rPr>
                        <a:t>слова</a:t>
                      </a:r>
                      <a:endParaRPr sz="1800" kern="1200" spc="-5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653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12.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 indent="-120650" algn="l" defTabSz="457200" rtl="0" eaLnBrk="1" latinLnBrk="0" hangingPunct="1">
                        <a:lnSpc>
                          <a:spcPct val="100000"/>
                        </a:lnSpc>
                        <a:spcBef>
                          <a:spcPts val="295"/>
                        </a:spcBef>
                        <a:buSzPct val="91666"/>
                        <a:buFont typeface="Wingdings"/>
                        <a:buChar char=""/>
                        <a:tabLst>
                          <a:tab pos="212090" algn="l"/>
                        </a:tabLst>
                      </a:pPr>
                      <a:r>
                        <a:rPr sz="1800" kern="1200" spc="-5" dirty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Calibri"/>
                        </a:rPr>
                        <a:t>Лексический </a:t>
                      </a:r>
                      <a:r>
                        <a:rPr sz="1800" kern="1200" spc="-5" dirty="0" err="1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Calibri"/>
                        </a:rPr>
                        <a:t>анализ</a:t>
                      </a:r>
                      <a:r>
                        <a:rPr sz="1800" kern="1200" spc="-5" dirty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Calibri"/>
                        </a:rPr>
                        <a:t>:</a:t>
                      </a:r>
                      <a:r>
                        <a:rPr lang="ru-RU" sz="1800" kern="1200" spc="-5" dirty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sz="1800" kern="1200" spc="-5" dirty="0" err="1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Calibri"/>
                        </a:rPr>
                        <a:t>синонимы</a:t>
                      </a:r>
                      <a:r>
                        <a:rPr sz="1800" kern="1200" spc="-5" dirty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Calibri"/>
                        </a:rPr>
                        <a:t> /антонимы</a:t>
                      </a: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1254" y="162506"/>
            <a:ext cx="8415546" cy="728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2325" marR="5080" indent="-809625">
              <a:lnSpc>
                <a:spcPct val="153800"/>
              </a:lnSpc>
              <a:spcBef>
                <a:spcPts val="100"/>
              </a:spcBef>
            </a:pPr>
            <a:r>
              <a:rPr lang="ru-RU" sz="1600" b="1" kern="0" dirty="0">
                <a:solidFill>
                  <a:sysClr val="windowText" lastClr="000000"/>
                </a:solidFill>
                <a:latin typeface="Segoe Script"/>
                <a:cs typeface="Segoe Script"/>
              </a:rPr>
              <a:t>              </a:t>
            </a:r>
            <a:r>
              <a:rPr sz="1600" b="1" kern="0" dirty="0" err="1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Демонстрационный</a:t>
            </a:r>
            <a:r>
              <a:rPr sz="1600" b="1" kern="0" spc="-16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sz="1600" b="1" kern="0" spc="-1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вариант </a:t>
            </a:r>
            <a:r>
              <a:rPr sz="1600" b="1" kern="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Анализ</a:t>
            </a:r>
            <a:r>
              <a:rPr sz="1600" b="1" kern="0" spc="-55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sz="1600" b="1" kern="0" spc="-1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текста</a:t>
            </a:r>
            <a:endParaRPr sz="1600" kern="0" dirty="0">
              <a:solidFill>
                <a:sysClr val="windowText" lastClr="0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50800">
              <a:spcBef>
                <a:spcPts val="660"/>
              </a:spcBef>
            </a:pPr>
            <a:r>
              <a:rPr lang="ru-RU" sz="1600" b="1" kern="0" dirty="0">
                <a:solidFill>
                  <a:sysClr val="windowText" lastClr="000000"/>
                </a:solidFill>
                <a:latin typeface="Segoe Script"/>
                <a:cs typeface="MV Boli" panose="02000500030200090000" pitchFamily="2" charset="0"/>
              </a:rPr>
              <a:t>                        </a:t>
            </a:r>
            <a:r>
              <a:rPr sz="1600" b="1" kern="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(подготовка</a:t>
            </a:r>
            <a:r>
              <a:rPr sz="1600" b="1" kern="0" spc="-35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sz="1600" b="1" kern="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к</a:t>
            </a:r>
            <a:r>
              <a:rPr sz="1600" b="1" kern="0" spc="-4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sz="1600" b="1" kern="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заданию</a:t>
            </a:r>
            <a:r>
              <a:rPr sz="1600" b="1" kern="0" spc="-3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sz="1600" b="1" kern="0" spc="-1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8-</a:t>
            </a:r>
            <a:r>
              <a:rPr sz="1600" b="1" kern="0" spc="-25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12)</a:t>
            </a:r>
            <a:endParaRPr sz="1600" kern="0" dirty="0">
              <a:solidFill>
                <a:sysClr val="windowText" lastClr="0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1254" y="1275364"/>
            <a:ext cx="3768250" cy="2055914"/>
            <a:chOff x="205740" y="1893252"/>
            <a:chExt cx="3114040" cy="14617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740" y="1952243"/>
              <a:ext cx="3108960" cy="10469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4155" y="1898014"/>
              <a:ext cx="3090545" cy="1452245"/>
            </a:xfrm>
            <a:custGeom>
              <a:avLst/>
              <a:gdLst/>
              <a:ahLst/>
              <a:cxnLst/>
              <a:rect l="l" t="t" r="r" b="b"/>
              <a:pathLst>
                <a:path w="3090545" h="1452245">
                  <a:moveTo>
                    <a:pt x="3090545" y="0"/>
                  </a:moveTo>
                  <a:lnTo>
                    <a:pt x="0" y="0"/>
                  </a:lnTo>
                  <a:lnTo>
                    <a:pt x="0" y="1452245"/>
                  </a:lnTo>
                  <a:lnTo>
                    <a:pt x="3090545" y="1452245"/>
                  </a:lnTo>
                  <a:lnTo>
                    <a:pt x="3090545" y="0"/>
                  </a:lnTo>
                  <a:close/>
                </a:path>
              </a:pathLst>
            </a:custGeom>
            <a:solidFill>
              <a:srgbClr val="F5E6D6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24155" y="1898014"/>
              <a:ext cx="3090545" cy="1452245"/>
            </a:xfrm>
            <a:custGeom>
              <a:avLst/>
              <a:gdLst/>
              <a:ahLst/>
              <a:cxnLst/>
              <a:rect l="l" t="t" r="r" b="b"/>
              <a:pathLst>
                <a:path w="3090545" h="1452245">
                  <a:moveTo>
                    <a:pt x="0" y="1452245"/>
                  </a:moveTo>
                  <a:lnTo>
                    <a:pt x="3090545" y="1452245"/>
                  </a:lnTo>
                  <a:lnTo>
                    <a:pt x="3090545" y="0"/>
                  </a:lnTo>
                  <a:lnTo>
                    <a:pt x="0" y="0"/>
                  </a:lnTo>
                  <a:lnTo>
                    <a:pt x="0" y="145224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596783"/>
              </p:ext>
            </p:extLst>
          </p:nvPr>
        </p:nvGraphicFramePr>
        <p:xfrm>
          <a:off x="255784" y="1275364"/>
          <a:ext cx="8721145" cy="56559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8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7399">
                <a:tc>
                  <a:txBody>
                    <a:bodyPr/>
                    <a:lstStyle/>
                    <a:p>
                      <a:pPr marL="173355" indent="-107950">
                        <a:lnSpc>
                          <a:spcPts val="1265"/>
                        </a:lnSpc>
                        <a:buSzPct val="90909"/>
                        <a:buAutoNum type="arabicPeriod"/>
                        <a:tabLst>
                          <a:tab pos="173355" algn="l"/>
                        </a:tabLst>
                      </a:pPr>
                      <a:r>
                        <a:rPr sz="900" b="1" dirty="0">
                          <a:latin typeface="Times New Roman"/>
                          <a:cs typeface="Times New Roman"/>
                        </a:rPr>
                        <a:t>Прочитайте</a:t>
                      </a:r>
                      <a:r>
                        <a:rPr sz="9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внимательно</a:t>
                      </a:r>
                      <a:r>
                        <a:rPr sz="9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текст.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R="120014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Советы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258445" lvl="1" indent="-100330">
                        <a:lnSpc>
                          <a:spcPct val="100000"/>
                        </a:lnSpc>
                        <a:spcBef>
                          <a:spcPts val="825"/>
                        </a:spcBef>
                        <a:buAutoNum type="arabicPeriod"/>
                        <a:tabLst>
                          <a:tab pos="2584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Грамотно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сформулируйте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основную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мысль.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158115" marR="306070" lvl="1" indent="102235">
                        <a:lnSpc>
                          <a:spcPct val="103099"/>
                        </a:lnSpc>
                        <a:spcBef>
                          <a:spcPts val="810"/>
                        </a:spcBef>
                        <a:buAutoNum type="arabicPeriod"/>
                        <a:tabLst>
                          <a:tab pos="260350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Проверьте</a:t>
                      </a:r>
                      <a:r>
                        <a:rPr sz="9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правильность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своего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ответа,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еще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раз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прочитав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текст:</a:t>
                      </a:r>
                      <a:r>
                        <a:rPr sz="900" spc="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иногда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основная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мысль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выражена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конкретном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предложении,</a:t>
                      </a:r>
                      <a:r>
                        <a:rPr sz="900" spc="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чаще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всего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она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выражена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первом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последнем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предложении.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158115" marR="609600" lvl="1" indent="102235">
                        <a:lnSpc>
                          <a:spcPct val="103699"/>
                        </a:lnSpc>
                        <a:spcBef>
                          <a:spcPts val="795"/>
                        </a:spcBef>
                        <a:buAutoNum type="arabicPeriod"/>
                        <a:tabLst>
                          <a:tab pos="260350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забудьте,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что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ответ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вопрос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должен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быть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оформлен</a:t>
                      </a:r>
                      <a:r>
                        <a:rPr sz="900" spc="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предложением,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словом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словосочетанием.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260350" lvl="1" indent="-102235">
                        <a:lnSpc>
                          <a:spcPct val="100000"/>
                        </a:lnSpc>
                        <a:spcBef>
                          <a:spcPts val="840"/>
                        </a:spcBef>
                        <a:buAutoNum type="arabicPeriod"/>
                        <a:tabLst>
                          <a:tab pos="260350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Постарайтесь</a:t>
                      </a:r>
                      <a:r>
                        <a:rPr sz="9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сформулировать</a:t>
                      </a:r>
                      <a:r>
                        <a:rPr sz="9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главную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мысль</a:t>
                      </a:r>
                      <a:r>
                        <a:rPr sz="9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кратко,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чётко,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263">
                <a:tc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2.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Определите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тему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текста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(то, о чем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говорится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тексте)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336">
                <a:tc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3.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Определите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основную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мысль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текста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(о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чем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автор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заставляет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задуматься)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387">
                <a:tc>
                  <a:txBody>
                    <a:bodyPr/>
                    <a:lstStyle/>
                    <a:p>
                      <a:pPr marL="68580" marR="349885">
                        <a:lnSpc>
                          <a:spcPts val="121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4.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Какой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фрагмент</a:t>
                      </a:r>
                      <a:r>
                        <a:rPr sz="900" spc="1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помогает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понять,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почему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дедушка настоял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подарить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именно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новую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игру.?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122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6485">
                <a:tc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5.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Определите,</a:t>
                      </a:r>
                      <a:r>
                        <a:rPr sz="9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какой</a:t>
                      </a:r>
                      <a:r>
                        <a:rPr sz="9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тип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речи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представлен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 в</a:t>
                      </a:r>
                      <a:r>
                        <a:rPr sz="9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выделенных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10" dirty="0">
                          <a:latin typeface="Calibri"/>
                          <a:cs typeface="Calibri"/>
                        </a:rPr>
                        <a:t>предложениях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текста.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Запишите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ответ.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75"/>
                        </a:lnSpc>
                      </a:pPr>
                      <a:endParaRPr lang="ru-RU" sz="900" spc="-10" dirty="0">
                        <a:latin typeface="Calibri"/>
                        <a:cs typeface="Calibri"/>
                      </a:endParaRPr>
                    </a:p>
                    <a:p>
                      <a:pPr marL="66675">
                        <a:lnSpc>
                          <a:spcPts val="1275"/>
                        </a:lnSpc>
                      </a:pPr>
                      <a:endParaRPr lang="ru-RU" sz="900" spc="-10" dirty="0">
                        <a:latin typeface="Calibri"/>
                        <a:cs typeface="Calibri"/>
                      </a:endParaRPr>
                    </a:p>
                    <a:p>
                      <a:pPr marL="66675">
                        <a:lnSpc>
                          <a:spcPts val="1275"/>
                        </a:lnSpc>
                      </a:pPr>
                      <a:r>
                        <a:rPr lang="ru-RU" sz="900" spc="-10" dirty="0">
                          <a:latin typeface="Calibri"/>
                          <a:cs typeface="Calibri"/>
                        </a:rPr>
                        <a:t>ОТВЕТ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311">
                <a:tc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6.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Почему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дедушка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считает,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что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подарки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это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милостыня?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 lvl="0" indent="0" defTabSz="914400" eaLnBrk="1" fontAlgn="auto" latinLnBrk="0" hangingPunct="1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10" dirty="0">
                          <a:latin typeface="+mn-lt"/>
                          <a:cs typeface="Calibri"/>
                        </a:rPr>
                        <a:t>ОТВЕТ</a:t>
                      </a:r>
                      <a:endParaRPr lang="ru-RU" sz="900" dirty="0">
                        <a:latin typeface="+mn-lt"/>
                        <a:cs typeface="Calibri"/>
                      </a:endParaRPr>
                    </a:p>
                    <a:p>
                      <a:pPr marL="66675">
                        <a:lnSpc>
                          <a:spcPts val="1275"/>
                        </a:lnSpc>
                      </a:pP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9420">
                <a:tc>
                  <a:txBody>
                    <a:bodyPr/>
                    <a:lstStyle/>
                    <a:p>
                      <a:pPr marL="68580" marR="285115">
                        <a:lnSpc>
                          <a:spcPts val="121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7.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части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текста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найдите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синоним</a:t>
                      </a:r>
                      <a:r>
                        <a:rPr sz="900" spc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слову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«яркие»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 выпишите</a:t>
                      </a:r>
                      <a:r>
                        <a:rPr sz="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его.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Синонимы</a:t>
                      </a:r>
                      <a:r>
                        <a:rPr sz="900" b="1" spc="-30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слова,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близкие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значению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b="1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Антонимы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- слова,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противоположные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значению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10" dirty="0">
                          <a:latin typeface="+mn-lt"/>
                          <a:cs typeface="Calibri"/>
                        </a:rPr>
                        <a:t>ОТВЕТ</a:t>
                      </a:r>
                      <a:endParaRPr lang="ru-RU" sz="900" dirty="0">
                        <a:latin typeface="+mn-lt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  <a:tabLst>
                          <a:tab pos="1883410" algn="l"/>
                        </a:tabLst>
                      </a:pPr>
                      <a:r>
                        <a:rPr sz="9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4321656" y="3285405"/>
            <a:ext cx="4717228" cy="4072"/>
          </a:xfrm>
          <a:custGeom>
            <a:avLst/>
            <a:gdLst/>
            <a:ahLst/>
            <a:cxnLst/>
            <a:rect l="l" t="t" r="r" b="b"/>
            <a:pathLst>
              <a:path w="3898265" h="6350">
                <a:moveTo>
                  <a:pt x="3897757" y="0"/>
                </a:moveTo>
                <a:lnTo>
                  <a:pt x="0" y="0"/>
                </a:lnTo>
                <a:lnTo>
                  <a:pt x="0" y="6095"/>
                </a:lnTo>
                <a:lnTo>
                  <a:pt x="3897757" y="6095"/>
                </a:lnTo>
                <a:lnTo>
                  <a:pt x="38977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21656" y="3398782"/>
            <a:ext cx="4717228" cy="4072"/>
          </a:xfrm>
          <a:custGeom>
            <a:avLst/>
            <a:gdLst/>
            <a:ahLst/>
            <a:cxnLst/>
            <a:rect l="l" t="t" r="r" b="b"/>
            <a:pathLst>
              <a:path w="3898265" h="6350">
                <a:moveTo>
                  <a:pt x="3897757" y="0"/>
                </a:moveTo>
                <a:lnTo>
                  <a:pt x="0" y="0"/>
                </a:lnTo>
                <a:lnTo>
                  <a:pt x="0" y="6096"/>
                </a:lnTo>
                <a:lnTo>
                  <a:pt x="3897757" y="6096"/>
                </a:lnTo>
                <a:lnTo>
                  <a:pt x="38977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21653" y="3739076"/>
            <a:ext cx="4704165" cy="4072"/>
          </a:xfrm>
          <a:custGeom>
            <a:avLst/>
            <a:gdLst/>
            <a:ahLst/>
            <a:cxnLst/>
            <a:rect l="l" t="t" r="r" b="b"/>
            <a:pathLst>
              <a:path w="3887470" h="6350">
                <a:moveTo>
                  <a:pt x="3887089" y="0"/>
                </a:moveTo>
                <a:lnTo>
                  <a:pt x="0" y="0"/>
                </a:lnTo>
                <a:lnTo>
                  <a:pt x="0" y="6096"/>
                </a:lnTo>
                <a:lnTo>
                  <a:pt x="3887089" y="6096"/>
                </a:lnTo>
                <a:lnTo>
                  <a:pt x="38870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21653" y="3852453"/>
            <a:ext cx="4704165" cy="4072"/>
          </a:xfrm>
          <a:custGeom>
            <a:avLst/>
            <a:gdLst/>
            <a:ahLst/>
            <a:cxnLst/>
            <a:rect l="l" t="t" r="r" b="b"/>
            <a:pathLst>
              <a:path w="3887470" h="6350">
                <a:moveTo>
                  <a:pt x="3887089" y="0"/>
                </a:moveTo>
                <a:lnTo>
                  <a:pt x="0" y="0"/>
                </a:lnTo>
                <a:lnTo>
                  <a:pt x="0" y="6096"/>
                </a:lnTo>
                <a:lnTo>
                  <a:pt x="3887089" y="6096"/>
                </a:lnTo>
                <a:lnTo>
                  <a:pt x="38870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21653" y="3965830"/>
            <a:ext cx="4704165" cy="4072"/>
          </a:xfrm>
          <a:custGeom>
            <a:avLst/>
            <a:gdLst/>
            <a:ahLst/>
            <a:cxnLst/>
            <a:rect l="l" t="t" r="r" b="b"/>
            <a:pathLst>
              <a:path w="3887470" h="6350">
                <a:moveTo>
                  <a:pt x="3887089" y="0"/>
                </a:moveTo>
                <a:lnTo>
                  <a:pt x="0" y="0"/>
                </a:lnTo>
                <a:lnTo>
                  <a:pt x="0" y="6095"/>
                </a:lnTo>
                <a:lnTo>
                  <a:pt x="3887089" y="6095"/>
                </a:lnTo>
                <a:lnTo>
                  <a:pt x="38870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21653" y="4201380"/>
            <a:ext cx="4704165" cy="4072"/>
          </a:xfrm>
          <a:custGeom>
            <a:avLst/>
            <a:gdLst/>
            <a:ahLst/>
            <a:cxnLst/>
            <a:rect l="l" t="t" r="r" b="b"/>
            <a:pathLst>
              <a:path w="3887470" h="6350">
                <a:moveTo>
                  <a:pt x="3887089" y="0"/>
                </a:moveTo>
                <a:lnTo>
                  <a:pt x="0" y="0"/>
                </a:lnTo>
                <a:lnTo>
                  <a:pt x="0" y="6095"/>
                </a:lnTo>
                <a:lnTo>
                  <a:pt x="3887089" y="6095"/>
                </a:lnTo>
                <a:lnTo>
                  <a:pt x="38870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321653" y="4638649"/>
            <a:ext cx="4713386" cy="0"/>
          </a:xfrm>
          <a:custGeom>
            <a:avLst/>
            <a:gdLst/>
            <a:ahLst/>
            <a:cxnLst/>
            <a:rect l="l" t="t" r="r" b="b"/>
            <a:pathLst>
              <a:path w="3895090">
                <a:moveTo>
                  <a:pt x="0" y="0"/>
                </a:moveTo>
                <a:lnTo>
                  <a:pt x="3894921" y="0"/>
                </a:lnTo>
              </a:path>
            </a:pathLst>
          </a:custGeom>
          <a:ln w="9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321654" y="4748116"/>
            <a:ext cx="4712617" cy="0"/>
          </a:xfrm>
          <a:custGeom>
            <a:avLst/>
            <a:gdLst/>
            <a:ahLst/>
            <a:cxnLst/>
            <a:rect l="l" t="t" r="r" b="b"/>
            <a:pathLst>
              <a:path w="3894454">
                <a:moveTo>
                  <a:pt x="0" y="0"/>
                </a:moveTo>
                <a:lnTo>
                  <a:pt x="3893856" y="0"/>
                </a:lnTo>
              </a:path>
            </a:pathLst>
          </a:custGeom>
          <a:ln w="9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321653" y="5725748"/>
            <a:ext cx="4628092" cy="0"/>
          </a:xfrm>
          <a:custGeom>
            <a:avLst/>
            <a:gdLst/>
            <a:ahLst/>
            <a:cxnLst/>
            <a:rect l="l" t="t" r="r" b="b"/>
            <a:pathLst>
              <a:path w="3824604">
                <a:moveTo>
                  <a:pt x="0" y="0"/>
                </a:moveTo>
                <a:lnTo>
                  <a:pt x="3824039" y="0"/>
                </a:lnTo>
              </a:path>
            </a:pathLst>
          </a:custGeom>
          <a:ln w="9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6014" y="4616977"/>
            <a:ext cx="3854311" cy="96565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10200" y="1360616"/>
            <a:ext cx="2667000" cy="171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39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3484" y="171021"/>
            <a:ext cx="8137029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1800" b="1" spc="-15" dirty="0">
                <a:solidFill>
                  <a:srgbClr val="0070C0"/>
                </a:solidFill>
                <a:cs typeface="MV Boli" panose="02000500030200090000" pitchFamily="2" charset="0"/>
              </a:rPr>
              <a:t>Задание 11. </a:t>
            </a:r>
            <a:r>
              <a:rPr sz="1800" b="1" spc="-15" dirty="0" err="1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Определение</a:t>
            </a:r>
            <a:r>
              <a:rPr sz="1800" b="1" spc="-5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ru-RU" sz="1800" b="1" spc="-5" dirty="0">
                <a:solidFill>
                  <a:srgbClr val="0070C0"/>
                </a:solidFill>
                <a:cs typeface="MV Boli" panose="02000500030200090000" pitchFamily="2" charset="0"/>
              </a:rPr>
              <a:t> </a:t>
            </a:r>
            <a:r>
              <a:rPr sz="1800" b="1" spc="-10" dirty="0" err="1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лексического</a:t>
            </a:r>
            <a:r>
              <a:rPr sz="18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sz="1800" b="1" spc="-1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значения</a:t>
            </a:r>
            <a:r>
              <a:rPr sz="1800" b="1" spc="35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sz="1800" b="1" spc="-5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слова </a:t>
            </a:r>
            <a:r>
              <a:rPr sz="2000" b="1" spc="-1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(5</a:t>
            </a:r>
            <a:r>
              <a:rPr sz="2000" b="1" spc="2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sz="2000" b="1" spc="-10" dirty="0" err="1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кл</a:t>
            </a:r>
            <a:r>
              <a:rPr lang="ru-RU" sz="2000" b="1" spc="-10" dirty="0">
                <a:solidFill>
                  <a:srgbClr val="0070C0"/>
                </a:solidFill>
                <a:cs typeface="MV Boli" panose="02000500030200090000" pitchFamily="2" charset="0"/>
              </a:rPr>
              <a:t>асс</a:t>
            </a:r>
            <a:r>
              <a:rPr sz="2000" b="1" spc="-1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)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772987"/>
            <a:ext cx="5663946" cy="57605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577173" y="1789302"/>
            <a:ext cx="61594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64962" y="2223591"/>
            <a:ext cx="55181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 dirty="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5152" y="1418005"/>
            <a:ext cx="797369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1600" b="1" spc="-5" dirty="0">
                <a:solidFill>
                  <a:srgbClr val="FF0000"/>
                </a:solidFill>
                <a:latin typeface="Calibri"/>
                <a:cs typeface="Calibri"/>
              </a:rPr>
              <a:t>У</a:t>
            </a:r>
            <a:r>
              <a:rPr sz="1600" b="1" spc="-5" dirty="0" err="1">
                <a:solidFill>
                  <a:srgbClr val="FF0000"/>
                </a:solidFill>
                <a:latin typeface="Calibri"/>
                <a:cs typeface="Calibri"/>
              </a:rPr>
              <a:t>ниверсальное</a:t>
            </a:r>
            <a:r>
              <a:rPr sz="1600" b="1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задание</a:t>
            </a:r>
            <a:r>
              <a:rPr sz="16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для</a:t>
            </a:r>
            <a:r>
              <a:rPr sz="16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работы</a:t>
            </a:r>
            <a:r>
              <a:rPr sz="16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паре:</a:t>
            </a:r>
            <a:r>
              <a:rPr sz="16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соотнесите</a:t>
            </a:r>
            <a:r>
              <a:rPr sz="16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слово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 его</a:t>
            </a:r>
            <a:r>
              <a:rPr sz="16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лексическое</a:t>
            </a:r>
            <a:r>
              <a:rPr sz="16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значение</a:t>
            </a:r>
            <a:endParaRPr sz="1600" dirty="0">
              <a:latin typeface="Calibri"/>
              <a:cs typeface="Calibri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900615"/>
              </p:ext>
            </p:extLst>
          </p:nvPr>
        </p:nvGraphicFramePr>
        <p:xfrm>
          <a:off x="390502" y="1898814"/>
          <a:ext cx="8573982" cy="46335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5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2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7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тракт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i="1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ез</a:t>
                      </a:r>
                      <a:r>
                        <a:rPr sz="1400" i="1" spc="-1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i="1" spc="-10" dirty="0">
                          <a:latin typeface="Calibri"/>
                          <a:cs typeface="Calibri"/>
                        </a:rPr>
                        <a:t>нн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я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оро</a:t>
                      </a:r>
                      <a:r>
                        <a:rPr sz="1400" i="1" spc="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i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i="1" spc="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4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400" i="1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i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ю</a:t>
                      </a:r>
                      <a:r>
                        <a:rPr sz="1400" i="1" spc="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2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оссии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шлях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i="1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i="1" spc="-1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400" i="1" spc="-2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i="1" spc="1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i="1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i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1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ез</a:t>
                      </a:r>
                      <a:r>
                        <a:rPr sz="1400" i="1" spc="-1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ющем</a:t>
                      </a:r>
                      <a:r>
                        <a:rPr sz="1400" i="1" spc="-3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1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i="1" spc="-20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i="1" spc="-1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ще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у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8660">
                <a:tc>
                  <a:txBody>
                    <a:bodyPr/>
                    <a:lstStyle/>
                    <a:p>
                      <a:pPr marL="429895" marR="234315" indent="-1555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lang="ru-RU" sz="1400" spc="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 err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10" dirty="0" err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5" dirty="0" err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spc="-10" dirty="0" err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ры</a:t>
                      </a:r>
                      <a:r>
                        <a:rPr sz="1400" dirty="0" err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й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путь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87756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i="1" dirty="0">
                          <a:latin typeface="Calibri"/>
                          <a:cs typeface="Calibri"/>
                        </a:rPr>
                        <a:t>подземная</a:t>
                      </a:r>
                      <a:r>
                        <a:rPr sz="1400" i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или</a:t>
                      </a:r>
                      <a:r>
                        <a:rPr sz="1400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надземная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 городская </a:t>
                      </a:r>
                      <a:r>
                        <a:rPr sz="1400" i="1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электрическая</a:t>
                      </a:r>
                      <a:r>
                        <a:rPr sz="1400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железная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 дорога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шоссе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большая</a:t>
                      </a:r>
                      <a:r>
                        <a:rPr sz="1400" i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проезжая</a:t>
                      </a:r>
                      <a:r>
                        <a:rPr sz="1400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дорога</a:t>
                      </a:r>
                      <a:r>
                        <a:rPr sz="1400" i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(устар.)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5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просёлок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3321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i="1" spc="-10" dirty="0">
                          <a:latin typeface="Calibri"/>
                          <a:cs typeface="Calibri"/>
                        </a:rPr>
                        <a:t>узкая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дорожка,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протоптанная пешеходами, </a:t>
                      </a:r>
                      <a:r>
                        <a:rPr sz="1400" i="1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животными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аллея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i="1" spc="-1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оро</a:t>
                      </a:r>
                      <a:r>
                        <a:rPr sz="1400" i="1" spc="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i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1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i="1" spc="1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i="1" spc="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оби</a:t>
                      </a:r>
                      <a:r>
                        <a:rPr sz="1400" i="1" spc="1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i="1" spc="-10" dirty="0">
                          <a:latin typeface="Calibri"/>
                          <a:cs typeface="Calibri"/>
                        </a:rPr>
                        <a:t>ьн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i="1" spc="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i="1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1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i="1" spc="-1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i="1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1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автострада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i="1" spc="-1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оро</a:t>
                      </a:r>
                      <a:r>
                        <a:rPr sz="1400" i="1" spc="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i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ще</a:t>
                      </a:r>
                      <a:r>
                        <a:rPr sz="1400" i="1" spc="-10" dirty="0">
                          <a:latin typeface="Calibri"/>
                          <a:cs typeface="Calibri"/>
                        </a:rPr>
                        <a:t>нн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я ще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i="1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ем, 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i="1" spc="1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меющ</a:t>
                      </a:r>
                      <a:r>
                        <a:rPr sz="1400" i="1" spc="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я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i="1" spc="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ёр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i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i="1" spc="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400" i="1" spc="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е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тротуар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i="1" dirty="0">
                          <a:latin typeface="Calibri"/>
                          <a:cs typeface="Calibri"/>
                        </a:rPr>
                        <a:t>дорога</a:t>
                      </a:r>
                      <a:r>
                        <a:rPr sz="1400" i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 рядами</a:t>
                      </a:r>
                      <a:r>
                        <a:rPr sz="1400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деревьев,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посаженными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 по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400" i="1" spc="5" dirty="0">
                          <a:latin typeface="Calibri"/>
                          <a:cs typeface="Calibri"/>
                        </a:rPr>
                        <a:t>об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i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её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торо</a:t>
                      </a:r>
                      <a:r>
                        <a:rPr sz="1400" i="1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м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1508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тропинка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70421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i="1" spc="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i="1" spc="-10" dirty="0">
                          <a:latin typeface="Calibri"/>
                          <a:cs typeface="Calibri"/>
                        </a:rPr>
                        <a:t>ун</a:t>
                      </a:r>
                      <a:r>
                        <a:rPr sz="1400" i="1" spc="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i="1" spc="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400" i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оро</a:t>
                      </a:r>
                      <a:r>
                        <a:rPr sz="1400" i="1" spc="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i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i="1" spc="-2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i="1" spc="-3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i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ас</a:t>
                      </a:r>
                      <a:r>
                        <a:rPr sz="1400" i="1" spc="-2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i="1" spc="1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i="1" spc="-10" dirty="0">
                          <a:latin typeface="Calibri"/>
                          <a:cs typeface="Calibri"/>
                        </a:rPr>
                        <a:t>нн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и  пунктами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метрополитен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marR="2444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пешеходная</a:t>
                      </a:r>
                      <a:r>
                        <a:rPr sz="1400" i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дорожка</a:t>
                      </a:r>
                      <a:r>
                        <a:rPr sz="1400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сторонам</a:t>
                      </a:r>
                      <a:r>
                        <a:rPr sz="1400" i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улицы </a:t>
                      </a:r>
                      <a:r>
                        <a:rPr sz="1400" i="1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вдоль</a:t>
                      </a:r>
                      <a:r>
                        <a:rPr sz="1400" i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домов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267" y="255207"/>
            <a:ext cx="7463004" cy="6812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848" y="278638"/>
            <a:ext cx="6226351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b="1" spc="-10" dirty="0">
                <a:solidFill>
                  <a:srgbClr val="0070C0"/>
                </a:solidFill>
              </a:rPr>
              <a:t>Лексическая</a:t>
            </a:r>
            <a:r>
              <a:rPr sz="1800" b="1" spc="-15" dirty="0">
                <a:solidFill>
                  <a:srgbClr val="0070C0"/>
                </a:solidFill>
              </a:rPr>
              <a:t> </a:t>
            </a:r>
            <a:r>
              <a:rPr sz="1800" b="1" spc="-10" dirty="0">
                <a:solidFill>
                  <a:srgbClr val="0070C0"/>
                </a:solidFill>
              </a:rPr>
              <a:t>синонимия</a:t>
            </a:r>
            <a:r>
              <a:rPr sz="1800" b="1" spc="40" dirty="0">
                <a:solidFill>
                  <a:srgbClr val="0070C0"/>
                </a:solidFill>
              </a:rPr>
              <a:t> </a:t>
            </a:r>
            <a:r>
              <a:rPr sz="1800" b="1" spc="-15" dirty="0">
                <a:solidFill>
                  <a:srgbClr val="0070C0"/>
                </a:solidFill>
              </a:rPr>
              <a:t>(антонимия)</a:t>
            </a:r>
            <a:r>
              <a:rPr sz="1800" b="1" spc="70" dirty="0">
                <a:solidFill>
                  <a:srgbClr val="0070C0"/>
                </a:solidFill>
              </a:rPr>
              <a:t> </a:t>
            </a:r>
            <a:r>
              <a:rPr sz="1800" b="1" spc="-5" dirty="0">
                <a:solidFill>
                  <a:srgbClr val="0070C0"/>
                </a:solidFill>
              </a:rPr>
              <a:t>(5</a:t>
            </a:r>
            <a:r>
              <a:rPr sz="1800" b="1" dirty="0">
                <a:solidFill>
                  <a:srgbClr val="0070C0"/>
                </a:solidFill>
              </a:rPr>
              <a:t> </a:t>
            </a:r>
            <a:r>
              <a:rPr sz="1800" b="1" spc="-5" dirty="0">
                <a:solidFill>
                  <a:srgbClr val="0070C0"/>
                </a:solidFill>
              </a:rPr>
              <a:t>кл.,</a:t>
            </a:r>
            <a:r>
              <a:rPr sz="1800" b="1" spc="5" dirty="0">
                <a:solidFill>
                  <a:srgbClr val="0070C0"/>
                </a:solidFill>
              </a:rPr>
              <a:t> </a:t>
            </a:r>
            <a:r>
              <a:rPr sz="1800" b="1" spc="-10" dirty="0">
                <a:solidFill>
                  <a:srgbClr val="0070C0"/>
                </a:solidFill>
              </a:rPr>
              <a:t>зад.12):</a:t>
            </a:r>
          </a:p>
        </p:txBody>
      </p:sp>
      <p:sp>
        <p:nvSpPr>
          <p:cNvPr id="4" name="object 4"/>
          <p:cNvSpPr/>
          <p:nvPr/>
        </p:nvSpPr>
        <p:spPr>
          <a:xfrm>
            <a:off x="179514" y="1654116"/>
            <a:ext cx="8937273" cy="3298884"/>
          </a:xfrm>
          <a:custGeom>
            <a:avLst/>
            <a:gdLst/>
            <a:ahLst/>
            <a:cxnLst/>
            <a:rect l="l" t="t" r="r" b="b"/>
            <a:pathLst>
              <a:path w="8785225" h="3047365">
                <a:moveTo>
                  <a:pt x="8784971" y="0"/>
                </a:moveTo>
                <a:lnTo>
                  <a:pt x="0" y="0"/>
                </a:lnTo>
                <a:lnTo>
                  <a:pt x="0" y="3046984"/>
                </a:lnTo>
                <a:lnTo>
                  <a:pt x="8784971" y="3046984"/>
                </a:lnTo>
                <a:lnTo>
                  <a:pt x="8784971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8267" y="2179449"/>
            <a:ext cx="4050666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5"/>
              </a:spcBef>
              <a:buAutoNum type="arabicParenR"/>
              <a:tabLst>
                <a:tab pos="356870" algn="l"/>
                <a:tab pos="357505" algn="l"/>
              </a:tabLst>
            </a:pPr>
            <a:r>
              <a:rPr sz="1600" spc="-5" dirty="0">
                <a:latin typeface="Calibri"/>
                <a:cs typeface="Calibri"/>
              </a:rPr>
              <a:t>заурядный,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обязательный,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обыкновенный</a:t>
            </a: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356870" algn="l"/>
                <a:tab pos="357505" algn="l"/>
              </a:tabLst>
            </a:pPr>
            <a:r>
              <a:rPr sz="1600" spc="-5" dirty="0">
                <a:latin typeface="Calibri"/>
                <a:cs typeface="Calibri"/>
              </a:rPr>
              <a:t>монотонный,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однозвучный,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медленный</a:t>
            </a:r>
            <a:endParaRPr sz="16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AutoNum type="arabicParenR"/>
              <a:tabLst>
                <a:tab pos="356870" algn="l"/>
                <a:tab pos="357505" algn="l"/>
              </a:tabLst>
            </a:pPr>
            <a:r>
              <a:rPr sz="1600" spc="-5" dirty="0">
                <a:latin typeface="Calibri"/>
                <a:cs typeface="Calibri"/>
              </a:rPr>
              <a:t>красивый,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алый,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кумачовый</a:t>
            </a:r>
            <a:endParaRPr sz="16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AutoNum type="arabicParenR"/>
              <a:tabLst>
                <a:tab pos="356870" algn="l"/>
                <a:tab pos="357505" algn="l"/>
              </a:tabLst>
            </a:pPr>
            <a:r>
              <a:rPr sz="1600" spc="-10" dirty="0">
                <a:latin typeface="Calibri"/>
                <a:cs typeface="Calibri"/>
              </a:rPr>
              <a:t>великолепный,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странный,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прекрасный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96497" y="2179449"/>
            <a:ext cx="4189096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3520" indent="-211454">
              <a:lnSpc>
                <a:spcPct val="100000"/>
              </a:lnSpc>
              <a:spcBef>
                <a:spcPts val="105"/>
              </a:spcBef>
              <a:buAutoNum type="arabicParenR"/>
              <a:tabLst>
                <a:tab pos="224154" algn="l"/>
              </a:tabLst>
            </a:pPr>
            <a:r>
              <a:rPr sz="1600" spc="-10" dirty="0">
                <a:latin typeface="Calibri"/>
                <a:cs typeface="Calibri"/>
              </a:rPr>
              <a:t>беспредельный,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бесконечный,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безграничный</a:t>
            </a:r>
            <a:endParaRPr sz="1600">
              <a:latin typeface="Calibri"/>
              <a:cs typeface="Calibri"/>
            </a:endParaRPr>
          </a:p>
          <a:p>
            <a:pPr marL="246379" indent="-211454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247015" algn="l"/>
              </a:tabLst>
            </a:pPr>
            <a:r>
              <a:rPr sz="1600" spc="-5" dirty="0">
                <a:latin typeface="Calibri"/>
                <a:cs typeface="Calibri"/>
              </a:rPr>
              <a:t>гостеприимный,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радушный,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хлебосольный</a:t>
            </a:r>
            <a:endParaRPr sz="1600">
              <a:latin typeface="Calibri"/>
              <a:cs typeface="Calibri"/>
            </a:endParaRPr>
          </a:p>
          <a:p>
            <a:pPr marL="273050" indent="-211454">
              <a:lnSpc>
                <a:spcPct val="100000"/>
              </a:lnSpc>
              <a:buAutoNum type="arabicParenR"/>
              <a:tabLst>
                <a:tab pos="273685" algn="l"/>
              </a:tabLst>
            </a:pPr>
            <a:r>
              <a:rPr sz="1600" spc="-10" dirty="0">
                <a:latin typeface="Calibri"/>
                <a:cs typeface="Calibri"/>
              </a:rPr>
              <a:t>жаркий,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резкий, </a:t>
            </a:r>
            <a:r>
              <a:rPr sz="1600" dirty="0">
                <a:latin typeface="Calibri"/>
                <a:cs typeface="Calibri"/>
              </a:rPr>
              <a:t>знойный</a:t>
            </a:r>
            <a:endParaRPr sz="1600">
              <a:latin typeface="Calibri"/>
              <a:cs typeface="Calibri"/>
            </a:endParaRPr>
          </a:p>
          <a:p>
            <a:pPr marL="254635" indent="-211454">
              <a:lnSpc>
                <a:spcPct val="100000"/>
              </a:lnSpc>
              <a:buAutoNum type="arabicParenR"/>
              <a:tabLst>
                <a:tab pos="255270" algn="l"/>
              </a:tabLst>
            </a:pPr>
            <a:r>
              <a:rPr sz="1600" spc="-5" dirty="0">
                <a:latin typeface="Calibri"/>
                <a:cs typeface="Calibri"/>
              </a:rPr>
              <a:t>откровенный,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загадочный,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таинственный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8267" y="3399284"/>
            <a:ext cx="362712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5"/>
              </a:spcBef>
              <a:buAutoNum type="arabicParenR" startAt="5"/>
              <a:tabLst>
                <a:tab pos="356870" algn="l"/>
                <a:tab pos="357505" algn="l"/>
              </a:tabLst>
            </a:pPr>
            <a:r>
              <a:rPr sz="1600" spc="-5" dirty="0">
                <a:latin typeface="Calibri"/>
                <a:cs typeface="Calibri"/>
              </a:rPr>
              <a:t>кричать,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заговаривать,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горланить</a:t>
            </a:r>
            <a:endParaRPr sz="16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AutoNum type="arabicParenR" startAt="5"/>
              <a:tabLst>
                <a:tab pos="356870" algn="l"/>
                <a:tab pos="357505" algn="l"/>
              </a:tabLst>
            </a:pPr>
            <a:r>
              <a:rPr sz="1600" spc="-5" dirty="0">
                <a:latin typeface="Calibri"/>
                <a:cs typeface="Calibri"/>
              </a:rPr>
              <a:t>Касаться,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дотрагиваться,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взять</a:t>
            </a:r>
            <a:endParaRPr sz="16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AutoNum type="arabicParenR" startAt="5"/>
              <a:tabLst>
                <a:tab pos="356870" algn="l"/>
                <a:tab pos="357505" algn="l"/>
              </a:tabLst>
            </a:pPr>
            <a:r>
              <a:rPr sz="1600" spc="-5" dirty="0">
                <a:latin typeface="Calibri"/>
                <a:cs typeface="Calibri"/>
              </a:rPr>
              <a:t>Загореться,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вспыхнуть,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зажечься</a:t>
            </a:r>
            <a:endParaRPr sz="16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AutoNum type="arabicParenR" startAt="5"/>
              <a:tabLst>
                <a:tab pos="356870" algn="l"/>
                <a:tab pos="357505" algn="l"/>
              </a:tabLst>
            </a:pPr>
            <a:r>
              <a:rPr sz="1600" spc="-10" dirty="0">
                <a:latin typeface="Calibri"/>
                <a:cs typeface="Calibri"/>
              </a:rPr>
              <a:t>Мастерить,</a:t>
            </a:r>
            <a:r>
              <a:rPr sz="1600" spc="-5" dirty="0">
                <a:latin typeface="Calibri"/>
                <a:cs typeface="Calibri"/>
              </a:rPr>
              <a:t> помогать,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способствовать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3340" y="5067716"/>
            <a:ext cx="8389620" cy="12650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0" tIns="336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sz="1600" b="1" dirty="0">
                <a:latin typeface="Calibri"/>
                <a:cs typeface="Calibri"/>
              </a:rPr>
              <a:t>У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каких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пар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неверно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определён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антоним?</a:t>
            </a:r>
            <a:endParaRPr sz="1600" dirty="0">
              <a:latin typeface="Calibri"/>
              <a:cs typeface="Calibri"/>
            </a:endParaRPr>
          </a:p>
          <a:p>
            <a:pPr marL="435609" indent="-344805">
              <a:lnSpc>
                <a:spcPct val="100000"/>
              </a:lnSpc>
              <a:buAutoNum type="arabicParenR"/>
              <a:tabLst>
                <a:tab pos="435609" algn="l"/>
                <a:tab pos="436245" algn="l"/>
                <a:tab pos="3410585" algn="l"/>
              </a:tabLst>
            </a:pPr>
            <a:r>
              <a:rPr sz="1600" spc="-5" dirty="0">
                <a:latin typeface="Calibri"/>
                <a:cs typeface="Calibri"/>
              </a:rPr>
              <a:t>Серьёзный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шутливый	</a:t>
            </a:r>
            <a:r>
              <a:rPr sz="1600" dirty="0">
                <a:latin typeface="Calibri"/>
                <a:cs typeface="Calibri"/>
              </a:rPr>
              <a:t>1)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яркий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 </a:t>
            </a:r>
            <a:r>
              <a:rPr sz="1600" spc="-5" dirty="0">
                <a:latin typeface="Calibri"/>
                <a:cs typeface="Calibri"/>
              </a:rPr>
              <a:t>тусклый</a:t>
            </a:r>
            <a:endParaRPr sz="1600" dirty="0">
              <a:latin typeface="Calibri"/>
              <a:cs typeface="Calibri"/>
            </a:endParaRPr>
          </a:p>
          <a:p>
            <a:pPr marL="435609" indent="-344805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435609" algn="l"/>
                <a:tab pos="436245" algn="l"/>
                <a:tab pos="3437890" algn="l"/>
              </a:tabLst>
            </a:pPr>
            <a:r>
              <a:rPr sz="1600" spc="-20" dirty="0">
                <a:latin typeface="Calibri"/>
                <a:cs typeface="Calibri"/>
              </a:rPr>
              <a:t>Умелый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–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простой	</a:t>
            </a:r>
            <a:r>
              <a:rPr sz="1600" dirty="0">
                <a:latin typeface="Calibri"/>
                <a:cs typeface="Calibri"/>
              </a:rPr>
              <a:t>2)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справедливый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– </a:t>
            </a:r>
            <a:r>
              <a:rPr sz="1600" spc="-10" dirty="0">
                <a:latin typeface="Calibri"/>
                <a:cs typeface="Calibri"/>
              </a:rPr>
              <a:t>великолепный</a:t>
            </a:r>
            <a:endParaRPr sz="1600" dirty="0">
              <a:latin typeface="Calibri"/>
              <a:cs typeface="Calibri"/>
            </a:endParaRPr>
          </a:p>
          <a:p>
            <a:pPr marL="435609" indent="-344805">
              <a:lnSpc>
                <a:spcPct val="100000"/>
              </a:lnSpc>
              <a:buAutoNum type="arabicParenR"/>
              <a:tabLst>
                <a:tab pos="435609" algn="l"/>
                <a:tab pos="436245" algn="l"/>
                <a:tab pos="3420745" algn="l"/>
              </a:tabLst>
            </a:pPr>
            <a:r>
              <a:rPr sz="1600" spc="-5" dirty="0">
                <a:latin typeface="Calibri"/>
                <a:cs typeface="Calibri"/>
              </a:rPr>
              <a:t>Взволнованный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спокойный	</a:t>
            </a:r>
            <a:r>
              <a:rPr sz="1600" dirty="0">
                <a:latin typeface="Calibri"/>
                <a:cs typeface="Calibri"/>
              </a:rPr>
              <a:t>3)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искусственный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-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естественный</a:t>
            </a:r>
            <a:endParaRPr sz="1600" dirty="0">
              <a:latin typeface="Calibri"/>
              <a:cs typeface="Calibri"/>
            </a:endParaRPr>
          </a:p>
          <a:p>
            <a:pPr marL="435609" indent="-344805">
              <a:lnSpc>
                <a:spcPct val="100000"/>
              </a:lnSpc>
              <a:buAutoNum type="arabicParenR"/>
              <a:tabLst>
                <a:tab pos="435609" algn="l"/>
                <a:tab pos="436245" algn="l"/>
                <a:tab pos="3432810" algn="l"/>
              </a:tabLst>
            </a:pPr>
            <a:r>
              <a:rPr sz="1600" spc="-20" dirty="0">
                <a:latin typeface="Calibri"/>
                <a:cs typeface="Calibri"/>
              </a:rPr>
              <a:t>Главный</a:t>
            </a:r>
            <a:r>
              <a:rPr sz="1600" spc="-1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вспомогательный	</a:t>
            </a:r>
            <a:r>
              <a:rPr sz="1600" dirty="0">
                <a:latin typeface="Calibri"/>
                <a:cs typeface="Calibri"/>
              </a:rPr>
              <a:t>4)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грубый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вежливый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24175" y="3376422"/>
            <a:ext cx="366267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Calibri"/>
                <a:cs typeface="Calibri"/>
              </a:rPr>
              <a:t>В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каком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ряду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пары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глаголов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НЕ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являются </a:t>
            </a:r>
            <a:r>
              <a:rPr sz="1600" b="1" spc="-3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синонимами?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24175" y="3864356"/>
            <a:ext cx="2828289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7505" indent="-344805">
              <a:lnSpc>
                <a:spcPct val="100000"/>
              </a:lnSpc>
              <a:spcBef>
                <a:spcPts val="105"/>
              </a:spcBef>
              <a:buAutoNum type="arabicParenR"/>
              <a:tabLst>
                <a:tab pos="356870" algn="l"/>
                <a:tab pos="357505" algn="l"/>
              </a:tabLst>
            </a:pPr>
            <a:r>
              <a:rPr sz="1600" spc="-5" dirty="0">
                <a:latin typeface="Calibri"/>
                <a:cs typeface="Calibri"/>
              </a:rPr>
              <a:t>фантазировать,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выдумывать</a:t>
            </a:r>
            <a:endParaRPr sz="1600">
              <a:latin typeface="Calibri"/>
              <a:cs typeface="Calibri"/>
            </a:endParaRPr>
          </a:p>
          <a:p>
            <a:pPr marL="357505" indent="-344805">
              <a:lnSpc>
                <a:spcPct val="100000"/>
              </a:lnSpc>
              <a:buAutoNum type="arabicParenR"/>
              <a:tabLst>
                <a:tab pos="356870" algn="l"/>
                <a:tab pos="357505" algn="l"/>
              </a:tabLst>
            </a:pPr>
            <a:r>
              <a:rPr sz="1600" spc="-5" dirty="0">
                <a:latin typeface="Calibri"/>
                <a:cs typeface="Calibri"/>
              </a:rPr>
              <a:t>возникнуть,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появиться</a:t>
            </a:r>
            <a:endParaRPr sz="1600">
              <a:latin typeface="Calibri"/>
              <a:cs typeface="Calibri"/>
            </a:endParaRPr>
          </a:p>
          <a:p>
            <a:pPr marL="357505" indent="-344805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356870" algn="l"/>
                <a:tab pos="357505" algn="l"/>
              </a:tabLst>
            </a:pPr>
            <a:r>
              <a:rPr sz="1600" spc="-5" dirty="0">
                <a:latin typeface="Calibri"/>
                <a:cs typeface="Calibri"/>
              </a:rPr>
              <a:t>состязаться,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побеждать</a:t>
            </a:r>
            <a:endParaRPr sz="1600">
              <a:latin typeface="Calibri"/>
              <a:cs typeface="Calibri"/>
            </a:endParaRPr>
          </a:p>
          <a:p>
            <a:pPr marL="357505" indent="-344805">
              <a:lnSpc>
                <a:spcPct val="100000"/>
              </a:lnSpc>
              <a:buAutoNum type="arabicParenR"/>
              <a:tabLst>
                <a:tab pos="356870" algn="l"/>
                <a:tab pos="357505" algn="l"/>
              </a:tabLst>
            </a:pPr>
            <a:r>
              <a:rPr sz="1600" spc="-5" dirty="0">
                <a:latin typeface="Calibri"/>
                <a:cs typeface="Calibri"/>
              </a:rPr>
              <a:t>успокоиться,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утихомириться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83600" y="1020027"/>
            <a:ext cx="4343400" cy="51937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Универсальные</a:t>
            </a:r>
            <a:r>
              <a:rPr sz="16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задания</a:t>
            </a:r>
            <a:r>
              <a:rPr sz="16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 err="1">
                <a:solidFill>
                  <a:srgbClr val="FF0000"/>
                </a:solidFill>
                <a:latin typeface="Calibri"/>
                <a:cs typeface="Calibri"/>
              </a:rPr>
              <a:t>для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 err="1">
                <a:solidFill>
                  <a:srgbClr val="FF0000"/>
                </a:solidFill>
                <a:latin typeface="Calibri"/>
                <a:cs typeface="Calibri"/>
              </a:rPr>
              <a:t>парной</a:t>
            </a:r>
            <a:r>
              <a:rPr lang="ru-RU" sz="1600" dirty="0">
                <a:latin typeface="Calibri"/>
                <a:cs typeface="Calibri"/>
              </a:rPr>
              <a:t> </a:t>
            </a:r>
            <a:r>
              <a:rPr sz="1600" b="1" dirty="0" err="1">
                <a:solidFill>
                  <a:srgbClr val="FF0000"/>
                </a:solidFill>
                <a:latin typeface="Calibri"/>
                <a:cs typeface="Calibri"/>
              </a:rPr>
              <a:t>работы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b="1" dirty="0">
                <a:latin typeface="Calibri"/>
                <a:cs typeface="Calibri"/>
              </a:rPr>
              <a:t>В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каких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рядах все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слова</a:t>
            </a:r>
            <a:r>
              <a:rPr sz="1600" b="1" spc="-5" dirty="0">
                <a:latin typeface="Calibri"/>
                <a:cs typeface="Calibri"/>
              </a:rPr>
              <a:t> являются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синонимами?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3276600"/>
            <a:ext cx="2721393" cy="323028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52600" y="1295400"/>
            <a:ext cx="593598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3600" b="1" i="1" spc="-5" dirty="0">
                <a:solidFill>
                  <a:srgbClr val="001F5F"/>
                </a:solidFill>
                <a:latin typeface="Calibri"/>
                <a:cs typeface="Calibri"/>
              </a:rPr>
              <a:t>Благодарю</a:t>
            </a:r>
            <a:r>
              <a:rPr sz="3600" b="1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i="1" dirty="0">
                <a:solidFill>
                  <a:srgbClr val="001F5F"/>
                </a:solidFill>
                <a:latin typeface="Calibri"/>
                <a:cs typeface="Calibri"/>
              </a:rPr>
              <a:t>за</a:t>
            </a:r>
            <a:r>
              <a:rPr sz="3600"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i="1" spc="-10" dirty="0">
                <a:solidFill>
                  <a:srgbClr val="001F5F"/>
                </a:solidFill>
                <a:latin typeface="Calibri"/>
                <a:cs typeface="Calibri"/>
              </a:rPr>
              <a:t>внимание!</a:t>
            </a:r>
            <a:endParaRPr sz="3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600" b="1" i="1" spc="-45" dirty="0">
                <a:solidFill>
                  <a:srgbClr val="001F5F"/>
                </a:solidFill>
                <a:latin typeface="Calibri"/>
                <a:cs typeface="Calibri"/>
              </a:rPr>
              <a:t>Удачи</a:t>
            </a:r>
            <a:r>
              <a:rPr sz="3600" b="1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i="1" spc="-10" dirty="0">
                <a:solidFill>
                  <a:srgbClr val="001F5F"/>
                </a:solidFill>
                <a:latin typeface="Calibri"/>
                <a:cs typeface="Calibri"/>
              </a:rPr>
              <a:t>при </a:t>
            </a:r>
            <a:r>
              <a:rPr sz="3600" b="1" i="1" spc="-15" dirty="0">
                <a:solidFill>
                  <a:srgbClr val="001F5F"/>
                </a:solidFill>
                <a:latin typeface="Calibri"/>
                <a:cs typeface="Calibri"/>
              </a:rPr>
              <a:t>подготовке </a:t>
            </a:r>
            <a:r>
              <a:rPr sz="3600" b="1" i="1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3600" b="1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i="1" spc="-10" dirty="0">
                <a:solidFill>
                  <a:srgbClr val="001F5F"/>
                </a:solidFill>
                <a:latin typeface="Calibri"/>
                <a:cs typeface="Calibri"/>
              </a:rPr>
              <a:t>ВПР!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0540" y="136798"/>
            <a:ext cx="827485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2060"/>
                </a:solidFill>
              </a:rPr>
              <a:t>Как</a:t>
            </a:r>
            <a:r>
              <a:rPr sz="2400" b="1" spc="-30" dirty="0">
                <a:solidFill>
                  <a:srgbClr val="002060"/>
                </a:solidFill>
              </a:rPr>
              <a:t> </a:t>
            </a:r>
            <a:r>
              <a:rPr sz="2400" b="1" spc="-20" dirty="0">
                <a:solidFill>
                  <a:srgbClr val="002060"/>
                </a:solidFill>
              </a:rPr>
              <a:t>подготовку</a:t>
            </a:r>
            <a:r>
              <a:rPr sz="2400" b="1" spc="50" dirty="0">
                <a:solidFill>
                  <a:srgbClr val="002060"/>
                </a:solidFill>
              </a:rPr>
              <a:t> </a:t>
            </a:r>
            <a:r>
              <a:rPr sz="2400" b="1" dirty="0">
                <a:solidFill>
                  <a:srgbClr val="002060"/>
                </a:solidFill>
              </a:rPr>
              <a:t>к ВПР</a:t>
            </a:r>
            <a:r>
              <a:rPr sz="2400" b="1" spc="5" dirty="0">
                <a:solidFill>
                  <a:srgbClr val="002060"/>
                </a:solidFill>
              </a:rPr>
              <a:t> </a:t>
            </a:r>
            <a:r>
              <a:rPr sz="2400" b="1" spc="-15" dirty="0">
                <a:solidFill>
                  <a:srgbClr val="002060"/>
                </a:solidFill>
              </a:rPr>
              <a:t>сделать</a:t>
            </a:r>
            <a:r>
              <a:rPr sz="2400" b="1" spc="-5" dirty="0">
                <a:solidFill>
                  <a:srgbClr val="002060"/>
                </a:solidFill>
              </a:rPr>
              <a:t> </a:t>
            </a:r>
            <a:r>
              <a:rPr sz="2400" b="1" dirty="0">
                <a:solidFill>
                  <a:srgbClr val="002060"/>
                </a:solidFill>
              </a:rPr>
              <a:t>эффективной?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8" y="553236"/>
            <a:ext cx="7425055" cy="1778635"/>
            <a:chOff x="0" y="553212"/>
            <a:chExt cx="7425055" cy="17786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4267" y="553212"/>
              <a:ext cx="5280659" cy="6675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88136"/>
              <a:ext cx="5010911" cy="124358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58267" y="582357"/>
            <a:ext cx="6795134" cy="1377941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275840">
              <a:lnSpc>
                <a:spcPct val="100000"/>
              </a:lnSpc>
              <a:spcBef>
                <a:spcPts val="1105"/>
              </a:spcBef>
            </a:pP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ОРГАНИЗАЦИОННЫЕ</a:t>
            </a:r>
            <a:r>
              <a:rPr sz="2000" b="1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ФОРМЫ</a:t>
            </a:r>
            <a:r>
              <a:rPr sz="20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ОБУЧЕНИЯ</a:t>
            </a:r>
            <a:endParaRPr sz="2000" dirty="0">
              <a:latin typeface="Calibri"/>
              <a:cs typeface="Calibri"/>
            </a:endParaRPr>
          </a:p>
          <a:p>
            <a:pPr marL="12700" marR="2181860">
              <a:lnSpc>
                <a:spcPct val="100400"/>
              </a:lnSpc>
              <a:spcBef>
                <a:spcPts val="99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1.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Индивидуальная: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ученик работает 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самостоятельно, 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ни с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кем не 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общается, не </a:t>
            </a:r>
            <a:r>
              <a:rPr sz="160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сотрудничает;</a:t>
            </a:r>
            <a:r>
              <a:rPr sz="1600" i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контроль:</a:t>
            </a:r>
            <a:r>
              <a:rPr sz="1600" i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учитель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 \</a:t>
            </a:r>
            <a:r>
              <a:rPr sz="1600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самоконтроль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91977" y="2183476"/>
            <a:ext cx="4796028" cy="100126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812900" y="2268677"/>
            <a:ext cx="3977641" cy="5691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2.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Групповая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r>
              <a:rPr sz="1600" b="1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каждый</a:t>
            </a:r>
            <a:r>
              <a:rPr sz="1600" i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момент</a:t>
            </a:r>
            <a:r>
              <a:rPr sz="1600" i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общения </a:t>
            </a:r>
            <a:r>
              <a:rPr sz="1600" i="1" spc="-3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одного</a:t>
            </a:r>
            <a:r>
              <a:rPr sz="1600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говорящего</a:t>
            </a:r>
            <a:r>
              <a:rPr sz="1600" i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слушает</a:t>
            </a:r>
            <a:r>
              <a:rPr sz="1600" i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много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учеников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0624" y="3060887"/>
            <a:ext cx="5267181" cy="100126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37814" y="3060887"/>
            <a:ext cx="4550169" cy="5691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3.Парная: 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совместная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деятельность над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одним </a:t>
            </a:r>
            <a:r>
              <a:rPr sz="1600" i="1" spc="-3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материалом</a:t>
            </a:r>
            <a:r>
              <a:rPr sz="160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6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парах</a:t>
            </a:r>
            <a:r>
              <a:rPr sz="1600" b="1" i="1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6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постоянного</a:t>
            </a:r>
            <a:r>
              <a:rPr sz="1600" b="1" i="1" u="heavy" spc="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600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состава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3055" y="4005086"/>
            <a:ext cx="1944370" cy="848309"/>
          </a:xfrm>
          <a:prstGeom prst="rect">
            <a:avLst/>
          </a:prstGeom>
          <a:solidFill>
            <a:srgbClr val="E6DFEB"/>
          </a:solidFill>
        </p:spPr>
        <p:txBody>
          <a:bodyPr vert="horz" wrap="square" lIns="0" tIns="78105" rIns="0" bIns="0" rtlCol="0">
            <a:spAutoFit/>
          </a:bodyPr>
          <a:lstStyle/>
          <a:p>
            <a:pPr marL="45085" marR="38735" algn="ctr">
              <a:lnSpc>
                <a:spcPct val="100000"/>
              </a:lnSpc>
              <a:spcBef>
                <a:spcPts val="615"/>
              </a:spcBef>
            </a:pPr>
            <a:r>
              <a:rPr sz="1800" b="1" i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Учитель</a:t>
            </a:r>
            <a:r>
              <a:rPr sz="1800" b="1" i="1" u="heavy" spc="-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800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–</a:t>
            </a:r>
            <a:r>
              <a:rPr sz="1800" b="1" i="1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800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ученик: </a:t>
            </a:r>
            <a:r>
              <a:rPr sz="1800" b="1" i="1" spc="-3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один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объясняет,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другой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слушает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13876" y="3599317"/>
            <a:ext cx="2016760" cy="331470"/>
          </a:xfrm>
          <a:custGeom>
            <a:avLst/>
            <a:gdLst/>
            <a:ahLst/>
            <a:cxnLst/>
            <a:rect l="l" t="t" r="r" b="b"/>
            <a:pathLst>
              <a:path w="2016760" h="331470">
                <a:moveTo>
                  <a:pt x="2016391" y="300355"/>
                </a:moveTo>
                <a:lnTo>
                  <a:pt x="1941842" y="219456"/>
                </a:lnTo>
                <a:lnTo>
                  <a:pt x="1937143" y="214249"/>
                </a:lnTo>
                <a:lnTo>
                  <a:pt x="1929015" y="213995"/>
                </a:lnTo>
                <a:lnTo>
                  <a:pt x="1918728" y="223520"/>
                </a:lnTo>
                <a:lnTo>
                  <a:pt x="1918347" y="231521"/>
                </a:lnTo>
                <a:lnTo>
                  <a:pt x="1923173" y="236601"/>
                </a:lnTo>
                <a:lnTo>
                  <a:pt x="1951139" y="267017"/>
                </a:lnTo>
                <a:lnTo>
                  <a:pt x="1083957" y="127"/>
                </a:lnTo>
                <a:lnTo>
                  <a:pt x="1080173" y="12433"/>
                </a:lnTo>
                <a:lnTo>
                  <a:pt x="1076845" y="0"/>
                </a:lnTo>
                <a:lnTo>
                  <a:pt x="66522" y="269443"/>
                </a:lnTo>
                <a:lnTo>
                  <a:pt x="95542" y="240284"/>
                </a:lnTo>
                <a:lnTo>
                  <a:pt x="100482" y="235204"/>
                </a:lnTo>
                <a:lnTo>
                  <a:pt x="100457" y="227203"/>
                </a:lnTo>
                <a:lnTo>
                  <a:pt x="90500" y="217297"/>
                </a:lnTo>
                <a:lnTo>
                  <a:pt x="82461" y="217297"/>
                </a:lnTo>
                <a:lnTo>
                  <a:pt x="77520" y="222377"/>
                </a:lnTo>
                <a:lnTo>
                  <a:pt x="0" y="300355"/>
                </a:lnTo>
                <a:lnTo>
                  <a:pt x="112852" y="331343"/>
                </a:lnTo>
                <a:lnTo>
                  <a:pt x="119837" y="327279"/>
                </a:lnTo>
                <a:lnTo>
                  <a:pt x="123545" y="313817"/>
                </a:lnTo>
                <a:lnTo>
                  <a:pt x="119557" y="306832"/>
                </a:lnTo>
                <a:lnTo>
                  <a:pt x="117297" y="306197"/>
                </a:lnTo>
                <a:lnTo>
                  <a:pt x="73177" y="294055"/>
                </a:lnTo>
                <a:lnTo>
                  <a:pt x="1079919" y="25577"/>
                </a:lnTo>
                <a:lnTo>
                  <a:pt x="1943620" y="291236"/>
                </a:lnTo>
                <a:lnTo>
                  <a:pt x="1896630" y="302260"/>
                </a:lnTo>
                <a:lnTo>
                  <a:pt x="1892439" y="309118"/>
                </a:lnTo>
                <a:lnTo>
                  <a:pt x="1893963" y="315976"/>
                </a:lnTo>
                <a:lnTo>
                  <a:pt x="1895614" y="322707"/>
                </a:lnTo>
                <a:lnTo>
                  <a:pt x="1902345" y="327025"/>
                </a:lnTo>
                <a:lnTo>
                  <a:pt x="1996249" y="305054"/>
                </a:lnTo>
                <a:lnTo>
                  <a:pt x="2016391" y="30035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117997" y="4034142"/>
            <a:ext cx="3168650" cy="1094530"/>
          </a:xfrm>
          <a:prstGeom prst="rect">
            <a:avLst/>
          </a:prstGeom>
          <a:solidFill>
            <a:srgbClr val="E6DFEB"/>
          </a:solidFill>
        </p:spPr>
        <p:txBody>
          <a:bodyPr vert="horz" wrap="square" lIns="0" tIns="781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15"/>
              </a:spcBef>
            </a:pPr>
            <a:r>
              <a:rPr sz="1800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Ученик</a:t>
            </a:r>
            <a:r>
              <a:rPr sz="1800" b="1" i="1" u="heavy" spc="-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800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–</a:t>
            </a:r>
            <a:r>
              <a:rPr sz="1800" b="1" i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800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ученик:</a:t>
            </a:r>
            <a:endParaRPr sz="1800" dirty="0">
              <a:latin typeface="Calibri"/>
              <a:cs typeface="Calibri"/>
            </a:endParaRPr>
          </a:p>
          <a:p>
            <a:pPr marL="7620" algn="ct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совместно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работают</a:t>
            </a:r>
            <a:r>
              <a:rPr sz="16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001F5F"/>
                </a:solidFill>
                <a:latin typeface="Calibri"/>
                <a:cs typeface="Calibri"/>
              </a:rPr>
              <a:t>над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одним</a:t>
            </a:r>
            <a:endParaRPr sz="1600" dirty="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материалом,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001F5F"/>
                </a:solidFill>
                <a:latin typeface="Calibri"/>
                <a:cs typeface="Calibri"/>
              </a:rPr>
              <a:t>но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каждый</a:t>
            </a:r>
            <a:endParaRPr sz="1600" dirty="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выполняет</a:t>
            </a:r>
            <a:r>
              <a:rPr sz="16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свою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часть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работы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66998" y="5802676"/>
            <a:ext cx="7920990" cy="648335"/>
          </a:xfrm>
          <a:custGeom>
            <a:avLst/>
            <a:gdLst/>
            <a:ahLst/>
            <a:cxnLst/>
            <a:rect l="l" t="t" r="r" b="b"/>
            <a:pathLst>
              <a:path w="7920990" h="648335">
                <a:moveTo>
                  <a:pt x="7920926" y="0"/>
                </a:moveTo>
                <a:lnTo>
                  <a:pt x="7919495" y="74301"/>
                </a:lnTo>
                <a:lnTo>
                  <a:pt x="7915421" y="142507"/>
                </a:lnTo>
                <a:lnTo>
                  <a:pt x="7909029" y="202673"/>
                </a:lnTo>
                <a:lnTo>
                  <a:pt x="7900647" y="252854"/>
                </a:lnTo>
                <a:lnTo>
                  <a:pt x="7890602" y="291105"/>
                </a:lnTo>
                <a:lnTo>
                  <a:pt x="7866824" y="324040"/>
                </a:lnTo>
                <a:lnTo>
                  <a:pt x="4014406" y="324040"/>
                </a:lnTo>
                <a:lnTo>
                  <a:pt x="4002019" y="332598"/>
                </a:lnTo>
                <a:lnTo>
                  <a:pt x="3980633" y="395226"/>
                </a:lnTo>
                <a:lnTo>
                  <a:pt x="3972278" y="445407"/>
                </a:lnTo>
                <a:lnTo>
                  <a:pt x="3965911" y="505573"/>
                </a:lnTo>
                <a:lnTo>
                  <a:pt x="3961855" y="573779"/>
                </a:lnTo>
                <a:lnTo>
                  <a:pt x="3960431" y="648081"/>
                </a:lnTo>
                <a:lnTo>
                  <a:pt x="3959007" y="573779"/>
                </a:lnTo>
                <a:lnTo>
                  <a:pt x="3954951" y="505573"/>
                </a:lnTo>
                <a:lnTo>
                  <a:pt x="3948584" y="445407"/>
                </a:lnTo>
                <a:lnTo>
                  <a:pt x="3940229" y="395226"/>
                </a:lnTo>
                <a:lnTo>
                  <a:pt x="3930208" y="356975"/>
                </a:lnTo>
                <a:lnTo>
                  <a:pt x="3906456" y="324040"/>
                </a:lnTo>
                <a:lnTo>
                  <a:pt x="54000" y="324040"/>
                </a:lnTo>
                <a:lnTo>
                  <a:pt x="41615" y="315482"/>
                </a:lnTo>
                <a:lnTo>
                  <a:pt x="30248" y="291105"/>
                </a:lnTo>
                <a:lnTo>
                  <a:pt x="20222" y="252854"/>
                </a:lnTo>
                <a:lnTo>
                  <a:pt x="11860" y="202673"/>
                </a:lnTo>
                <a:lnTo>
                  <a:pt x="5487" y="142507"/>
                </a:lnTo>
                <a:lnTo>
                  <a:pt x="1425" y="74301"/>
                </a:ln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987168" y="6402121"/>
            <a:ext cx="33159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Традиционная</a:t>
            </a:r>
            <a:r>
              <a:rPr sz="18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система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обучения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3E243DE-759D-1FEE-7968-710467F3F7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40" y="1949329"/>
            <a:ext cx="1809511" cy="120782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D50F7F3-0714-1B6F-ECDA-D09A375B3A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501" y="1151992"/>
            <a:ext cx="1005788" cy="104792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5772349-0760-11CE-4350-385BA0C1B0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534" y="4075274"/>
            <a:ext cx="1760486" cy="120782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E02F01F-1A23-562D-66A5-869D7E72B8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80" y="4987457"/>
            <a:ext cx="942071" cy="8488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61888" y="3695725"/>
            <a:ext cx="1428115" cy="1862455"/>
            <a:chOff x="2561885" y="3695725"/>
            <a:chExt cx="1428115" cy="18624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61885" y="3695725"/>
              <a:ext cx="1427918" cy="18622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14624" y="3857625"/>
              <a:ext cx="1107757" cy="1529715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78891"/>
            <a:ext cx="8782821" cy="73151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4904" y="160099"/>
            <a:ext cx="8270954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Серии </a:t>
            </a:r>
            <a:r>
              <a:rPr spc="-10" dirty="0"/>
              <a:t>пособий</a:t>
            </a:r>
            <a:r>
              <a:rPr spc="5" dirty="0"/>
              <a:t> </a:t>
            </a:r>
            <a:r>
              <a:rPr spc="-10" dirty="0"/>
              <a:t>для</a:t>
            </a:r>
            <a:r>
              <a:rPr spc="30" dirty="0"/>
              <a:t> </a:t>
            </a:r>
            <a:r>
              <a:rPr spc="-20" dirty="0"/>
              <a:t>подготовки</a:t>
            </a:r>
            <a:r>
              <a:rPr spc="25" dirty="0"/>
              <a:t> </a:t>
            </a:r>
            <a:r>
              <a:rPr spc="-5" dirty="0"/>
              <a:t>к</a:t>
            </a:r>
            <a:r>
              <a:rPr spc="10" dirty="0"/>
              <a:t> </a:t>
            </a:r>
            <a:r>
              <a:rPr spc="-5" dirty="0"/>
              <a:t>ВПР</a:t>
            </a:r>
            <a:r>
              <a:rPr spc="35" dirty="0"/>
              <a:t> </a:t>
            </a:r>
            <a:r>
              <a:rPr dirty="0"/>
              <a:t>(5-8</a:t>
            </a:r>
            <a:r>
              <a:rPr spc="5" dirty="0"/>
              <a:t> </a:t>
            </a:r>
            <a:r>
              <a:rPr spc="-5" dirty="0"/>
              <a:t>классы)</a:t>
            </a:r>
            <a:r>
              <a:rPr spc="10" dirty="0"/>
              <a:t> </a:t>
            </a:r>
            <a:r>
              <a:rPr spc="-15" dirty="0"/>
              <a:t>издательства</a:t>
            </a:r>
            <a:r>
              <a:rPr spc="35" dirty="0"/>
              <a:t> </a:t>
            </a:r>
            <a:r>
              <a:rPr spc="-10" dirty="0"/>
              <a:t>«Экзамен»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344491" y="675536"/>
            <a:ext cx="7299959" cy="1266825"/>
            <a:chOff x="344462" y="675512"/>
            <a:chExt cx="7299959" cy="1266825"/>
          </a:xfrm>
        </p:grpSpPr>
        <p:sp>
          <p:nvSpPr>
            <p:cNvPr id="8" name="object 8"/>
            <p:cNvSpPr/>
            <p:nvPr/>
          </p:nvSpPr>
          <p:spPr>
            <a:xfrm>
              <a:off x="1928749" y="675512"/>
              <a:ext cx="5715635" cy="610870"/>
            </a:xfrm>
            <a:custGeom>
              <a:avLst/>
              <a:gdLst/>
              <a:ahLst/>
              <a:cxnLst/>
              <a:rect l="l" t="t" r="r" b="b"/>
              <a:pathLst>
                <a:path w="5715634" h="610869">
                  <a:moveTo>
                    <a:pt x="5715127" y="538861"/>
                  </a:moveTo>
                  <a:lnTo>
                    <a:pt x="5590286" y="431038"/>
                  </a:lnTo>
                  <a:lnTo>
                    <a:pt x="5583733" y="427342"/>
                  </a:lnTo>
                  <a:lnTo>
                    <a:pt x="5576506" y="426491"/>
                  </a:lnTo>
                  <a:lnTo>
                    <a:pt x="5569458" y="428421"/>
                  </a:lnTo>
                  <a:lnTo>
                    <a:pt x="5563489" y="433070"/>
                  </a:lnTo>
                  <a:lnTo>
                    <a:pt x="5559780" y="439623"/>
                  </a:lnTo>
                  <a:lnTo>
                    <a:pt x="5558917" y="446849"/>
                  </a:lnTo>
                  <a:lnTo>
                    <a:pt x="5560809" y="453898"/>
                  </a:lnTo>
                  <a:lnTo>
                    <a:pt x="5565394" y="459867"/>
                  </a:lnTo>
                  <a:lnTo>
                    <a:pt x="5612206" y="500291"/>
                  </a:lnTo>
                  <a:lnTo>
                    <a:pt x="2932557" y="127"/>
                  </a:lnTo>
                  <a:lnTo>
                    <a:pt x="2929001" y="18808"/>
                  </a:lnTo>
                  <a:lnTo>
                    <a:pt x="2926080" y="0"/>
                  </a:lnTo>
                  <a:lnTo>
                    <a:pt x="103987" y="432320"/>
                  </a:lnTo>
                  <a:lnTo>
                    <a:pt x="152146" y="393319"/>
                  </a:lnTo>
                  <a:lnTo>
                    <a:pt x="142240" y="359600"/>
                  </a:lnTo>
                  <a:lnTo>
                    <a:pt x="134950" y="360235"/>
                  </a:lnTo>
                  <a:lnTo>
                    <a:pt x="128270" y="363728"/>
                  </a:lnTo>
                  <a:lnTo>
                    <a:pt x="0" y="467487"/>
                  </a:lnTo>
                  <a:lnTo>
                    <a:pt x="153416" y="528066"/>
                  </a:lnTo>
                  <a:lnTo>
                    <a:pt x="160845" y="529437"/>
                  </a:lnTo>
                  <a:lnTo>
                    <a:pt x="167982" y="527875"/>
                  </a:lnTo>
                  <a:lnTo>
                    <a:pt x="174015" y="523748"/>
                  </a:lnTo>
                  <a:lnTo>
                    <a:pt x="178181" y="517398"/>
                  </a:lnTo>
                  <a:lnTo>
                    <a:pt x="179476" y="509968"/>
                  </a:lnTo>
                  <a:lnTo>
                    <a:pt x="177876" y="502831"/>
                  </a:lnTo>
                  <a:lnTo>
                    <a:pt x="136855" y="480568"/>
                  </a:lnTo>
                  <a:lnTo>
                    <a:pt x="40259" y="480568"/>
                  </a:lnTo>
                  <a:lnTo>
                    <a:pt x="65963" y="476631"/>
                  </a:lnTo>
                  <a:lnTo>
                    <a:pt x="109880" y="469912"/>
                  </a:lnTo>
                  <a:lnTo>
                    <a:pt x="2900121" y="42595"/>
                  </a:lnTo>
                  <a:lnTo>
                    <a:pt x="2733624" y="502323"/>
                  </a:lnTo>
                  <a:lnTo>
                    <a:pt x="2722499" y="441325"/>
                  </a:lnTo>
                  <a:lnTo>
                    <a:pt x="2700401" y="425958"/>
                  </a:lnTo>
                  <a:lnTo>
                    <a:pt x="2693327" y="428777"/>
                  </a:lnTo>
                  <a:lnTo>
                    <a:pt x="2688094" y="433882"/>
                  </a:lnTo>
                  <a:lnTo>
                    <a:pt x="2685161" y="440588"/>
                  </a:lnTo>
                  <a:lnTo>
                    <a:pt x="2685034" y="448183"/>
                  </a:lnTo>
                  <a:lnTo>
                    <a:pt x="2714625" y="610362"/>
                  </a:lnTo>
                  <a:lnTo>
                    <a:pt x="2749346" y="581406"/>
                  </a:lnTo>
                  <a:lnTo>
                    <a:pt x="2841371" y="504698"/>
                  </a:lnTo>
                  <a:lnTo>
                    <a:pt x="2846120" y="498817"/>
                  </a:lnTo>
                  <a:lnTo>
                    <a:pt x="2848140" y="491832"/>
                  </a:lnTo>
                  <a:lnTo>
                    <a:pt x="2847378" y="484581"/>
                  </a:lnTo>
                  <a:lnTo>
                    <a:pt x="2843784" y="477901"/>
                  </a:lnTo>
                  <a:lnTo>
                    <a:pt x="2837878" y="473202"/>
                  </a:lnTo>
                  <a:lnTo>
                    <a:pt x="2830855" y="471170"/>
                  </a:lnTo>
                  <a:lnTo>
                    <a:pt x="2823591" y="471906"/>
                  </a:lnTo>
                  <a:lnTo>
                    <a:pt x="2816987" y="475488"/>
                  </a:lnTo>
                  <a:lnTo>
                    <a:pt x="2769501" y="515073"/>
                  </a:lnTo>
                  <a:lnTo>
                    <a:pt x="2941358" y="40576"/>
                  </a:lnTo>
                  <a:lnTo>
                    <a:pt x="5605373" y="537781"/>
                  </a:lnTo>
                  <a:lnTo>
                    <a:pt x="5546979" y="558673"/>
                  </a:lnTo>
                  <a:lnTo>
                    <a:pt x="5540489" y="562521"/>
                  </a:lnTo>
                  <a:lnTo>
                    <a:pt x="5536146" y="568375"/>
                  </a:lnTo>
                  <a:lnTo>
                    <a:pt x="5534330" y="575449"/>
                  </a:lnTo>
                  <a:lnTo>
                    <a:pt x="5535422" y="582930"/>
                  </a:lnTo>
                  <a:lnTo>
                    <a:pt x="5539333" y="589419"/>
                  </a:lnTo>
                  <a:lnTo>
                    <a:pt x="5545226" y="593763"/>
                  </a:lnTo>
                  <a:lnTo>
                    <a:pt x="5552313" y="595579"/>
                  </a:lnTo>
                  <a:lnTo>
                    <a:pt x="5559806" y="594487"/>
                  </a:lnTo>
                  <a:lnTo>
                    <a:pt x="5682145" y="550672"/>
                  </a:lnTo>
                  <a:lnTo>
                    <a:pt x="5715127" y="53886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7162" y="1214373"/>
              <a:ext cx="2786380" cy="715645"/>
            </a:xfrm>
            <a:custGeom>
              <a:avLst/>
              <a:gdLst/>
              <a:ahLst/>
              <a:cxnLst/>
              <a:rect l="l" t="t" r="r" b="b"/>
              <a:pathLst>
                <a:path w="2786380" h="715644">
                  <a:moveTo>
                    <a:pt x="2666834" y="0"/>
                  </a:moveTo>
                  <a:lnTo>
                    <a:pt x="119176" y="0"/>
                  </a:lnTo>
                  <a:lnTo>
                    <a:pt x="72785" y="9382"/>
                  </a:lnTo>
                  <a:lnTo>
                    <a:pt x="34904" y="34956"/>
                  </a:lnTo>
                  <a:lnTo>
                    <a:pt x="9364" y="72866"/>
                  </a:lnTo>
                  <a:lnTo>
                    <a:pt x="0" y="119252"/>
                  </a:lnTo>
                  <a:lnTo>
                    <a:pt x="0" y="596011"/>
                  </a:lnTo>
                  <a:lnTo>
                    <a:pt x="9364" y="642377"/>
                  </a:lnTo>
                  <a:lnTo>
                    <a:pt x="34904" y="680243"/>
                  </a:lnTo>
                  <a:lnTo>
                    <a:pt x="72785" y="705774"/>
                  </a:lnTo>
                  <a:lnTo>
                    <a:pt x="119176" y="715137"/>
                  </a:lnTo>
                  <a:lnTo>
                    <a:pt x="2666834" y="715137"/>
                  </a:lnTo>
                  <a:lnTo>
                    <a:pt x="2713275" y="705774"/>
                  </a:lnTo>
                  <a:lnTo>
                    <a:pt x="2751178" y="680243"/>
                  </a:lnTo>
                  <a:lnTo>
                    <a:pt x="2776723" y="642377"/>
                  </a:lnTo>
                  <a:lnTo>
                    <a:pt x="2786087" y="596011"/>
                  </a:lnTo>
                  <a:lnTo>
                    <a:pt x="2786087" y="119252"/>
                  </a:lnTo>
                  <a:lnTo>
                    <a:pt x="2776723" y="72866"/>
                  </a:lnTo>
                  <a:lnTo>
                    <a:pt x="2751178" y="34956"/>
                  </a:lnTo>
                  <a:lnTo>
                    <a:pt x="2713275" y="9382"/>
                  </a:lnTo>
                  <a:lnTo>
                    <a:pt x="2666834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7162" y="1214373"/>
              <a:ext cx="2786380" cy="715645"/>
            </a:xfrm>
            <a:custGeom>
              <a:avLst/>
              <a:gdLst/>
              <a:ahLst/>
              <a:cxnLst/>
              <a:rect l="l" t="t" r="r" b="b"/>
              <a:pathLst>
                <a:path w="2786380" h="715644">
                  <a:moveTo>
                    <a:pt x="0" y="119252"/>
                  </a:moveTo>
                  <a:lnTo>
                    <a:pt x="9364" y="72866"/>
                  </a:lnTo>
                  <a:lnTo>
                    <a:pt x="34904" y="34956"/>
                  </a:lnTo>
                  <a:lnTo>
                    <a:pt x="72785" y="9382"/>
                  </a:lnTo>
                  <a:lnTo>
                    <a:pt x="119176" y="0"/>
                  </a:lnTo>
                  <a:lnTo>
                    <a:pt x="2666834" y="0"/>
                  </a:lnTo>
                  <a:lnTo>
                    <a:pt x="2713275" y="9382"/>
                  </a:lnTo>
                  <a:lnTo>
                    <a:pt x="2751178" y="34956"/>
                  </a:lnTo>
                  <a:lnTo>
                    <a:pt x="2776723" y="72866"/>
                  </a:lnTo>
                  <a:lnTo>
                    <a:pt x="2786087" y="119252"/>
                  </a:lnTo>
                  <a:lnTo>
                    <a:pt x="2786087" y="596011"/>
                  </a:lnTo>
                  <a:lnTo>
                    <a:pt x="2776723" y="642377"/>
                  </a:lnTo>
                  <a:lnTo>
                    <a:pt x="2751178" y="680243"/>
                  </a:lnTo>
                  <a:lnTo>
                    <a:pt x="2713275" y="705774"/>
                  </a:lnTo>
                  <a:lnTo>
                    <a:pt x="2666834" y="715137"/>
                  </a:lnTo>
                  <a:lnTo>
                    <a:pt x="119176" y="715137"/>
                  </a:lnTo>
                  <a:lnTo>
                    <a:pt x="72785" y="705774"/>
                  </a:lnTo>
                  <a:lnTo>
                    <a:pt x="34904" y="680243"/>
                  </a:lnTo>
                  <a:lnTo>
                    <a:pt x="9364" y="642377"/>
                  </a:lnTo>
                  <a:lnTo>
                    <a:pt x="0" y="596011"/>
                  </a:lnTo>
                  <a:lnTo>
                    <a:pt x="0" y="119252"/>
                  </a:lnTo>
                  <a:close/>
                </a:path>
              </a:pathLst>
            </a:custGeom>
            <a:ln w="25399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11864" y="1267716"/>
            <a:ext cx="22790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5" dirty="0">
                <a:latin typeface="Calibri"/>
                <a:cs typeface="Calibri"/>
              </a:rPr>
              <a:t>Типовые</a:t>
            </a:r>
            <a:r>
              <a:rPr sz="1800" b="1" i="1" spc="-5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задания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i="1" spc="-5" dirty="0">
                <a:latin typeface="Calibri"/>
                <a:cs typeface="Calibri"/>
              </a:rPr>
              <a:t>(10,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15,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25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вариантов)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202077" y="1344549"/>
            <a:ext cx="1525905" cy="434340"/>
            <a:chOff x="4202048" y="1344549"/>
            <a:chExt cx="1525905" cy="434340"/>
          </a:xfrm>
        </p:grpSpPr>
        <p:sp>
          <p:nvSpPr>
            <p:cNvPr id="13" name="object 13"/>
            <p:cNvSpPr/>
            <p:nvPr/>
          </p:nvSpPr>
          <p:spPr>
            <a:xfrm>
              <a:off x="4214748" y="1357249"/>
              <a:ext cx="1500505" cy="408940"/>
            </a:xfrm>
            <a:custGeom>
              <a:avLst/>
              <a:gdLst/>
              <a:ahLst/>
              <a:cxnLst/>
              <a:rect l="l" t="t" r="r" b="b"/>
              <a:pathLst>
                <a:path w="1500504" h="408939">
                  <a:moveTo>
                    <a:pt x="1432178" y="0"/>
                  </a:moveTo>
                  <a:lnTo>
                    <a:pt x="68199" y="0"/>
                  </a:lnTo>
                  <a:lnTo>
                    <a:pt x="41683" y="5351"/>
                  </a:lnTo>
                  <a:lnTo>
                    <a:pt x="20002" y="19954"/>
                  </a:lnTo>
                  <a:lnTo>
                    <a:pt x="5369" y="41630"/>
                  </a:lnTo>
                  <a:lnTo>
                    <a:pt x="0" y="68199"/>
                  </a:lnTo>
                  <a:lnTo>
                    <a:pt x="0" y="340613"/>
                  </a:lnTo>
                  <a:lnTo>
                    <a:pt x="5369" y="367109"/>
                  </a:lnTo>
                  <a:lnTo>
                    <a:pt x="20002" y="388747"/>
                  </a:lnTo>
                  <a:lnTo>
                    <a:pt x="41683" y="403336"/>
                  </a:lnTo>
                  <a:lnTo>
                    <a:pt x="68199" y="408686"/>
                  </a:lnTo>
                  <a:lnTo>
                    <a:pt x="1432178" y="408686"/>
                  </a:lnTo>
                  <a:lnTo>
                    <a:pt x="1458674" y="403336"/>
                  </a:lnTo>
                  <a:lnTo>
                    <a:pt x="1480312" y="388747"/>
                  </a:lnTo>
                  <a:lnTo>
                    <a:pt x="1494901" y="367109"/>
                  </a:lnTo>
                  <a:lnTo>
                    <a:pt x="1500251" y="340613"/>
                  </a:lnTo>
                  <a:lnTo>
                    <a:pt x="1500251" y="68199"/>
                  </a:lnTo>
                  <a:lnTo>
                    <a:pt x="1494901" y="41630"/>
                  </a:lnTo>
                  <a:lnTo>
                    <a:pt x="1480312" y="19954"/>
                  </a:lnTo>
                  <a:lnTo>
                    <a:pt x="1458674" y="5351"/>
                  </a:lnTo>
                  <a:lnTo>
                    <a:pt x="1432178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14748" y="1357249"/>
              <a:ext cx="1500505" cy="408940"/>
            </a:xfrm>
            <a:custGeom>
              <a:avLst/>
              <a:gdLst/>
              <a:ahLst/>
              <a:cxnLst/>
              <a:rect l="l" t="t" r="r" b="b"/>
              <a:pathLst>
                <a:path w="1500504" h="408939">
                  <a:moveTo>
                    <a:pt x="0" y="68199"/>
                  </a:moveTo>
                  <a:lnTo>
                    <a:pt x="5369" y="41630"/>
                  </a:lnTo>
                  <a:lnTo>
                    <a:pt x="20002" y="19954"/>
                  </a:lnTo>
                  <a:lnTo>
                    <a:pt x="41683" y="5351"/>
                  </a:lnTo>
                  <a:lnTo>
                    <a:pt x="68199" y="0"/>
                  </a:lnTo>
                  <a:lnTo>
                    <a:pt x="1432178" y="0"/>
                  </a:lnTo>
                  <a:lnTo>
                    <a:pt x="1458674" y="5351"/>
                  </a:lnTo>
                  <a:lnTo>
                    <a:pt x="1480312" y="19954"/>
                  </a:lnTo>
                  <a:lnTo>
                    <a:pt x="1494901" y="41630"/>
                  </a:lnTo>
                  <a:lnTo>
                    <a:pt x="1500251" y="68199"/>
                  </a:lnTo>
                  <a:lnTo>
                    <a:pt x="1500251" y="340613"/>
                  </a:lnTo>
                  <a:lnTo>
                    <a:pt x="1494901" y="367109"/>
                  </a:lnTo>
                  <a:lnTo>
                    <a:pt x="1480312" y="388747"/>
                  </a:lnTo>
                  <a:lnTo>
                    <a:pt x="1458674" y="403336"/>
                  </a:lnTo>
                  <a:lnTo>
                    <a:pt x="1432178" y="408686"/>
                  </a:lnTo>
                  <a:lnTo>
                    <a:pt x="68199" y="408686"/>
                  </a:lnTo>
                  <a:lnTo>
                    <a:pt x="41683" y="403336"/>
                  </a:lnTo>
                  <a:lnTo>
                    <a:pt x="20002" y="388747"/>
                  </a:lnTo>
                  <a:lnTo>
                    <a:pt x="5369" y="367109"/>
                  </a:lnTo>
                  <a:lnTo>
                    <a:pt x="0" y="340613"/>
                  </a:lnTo>
                  <a:lnTo>
                    <a:pt x="0" y="68199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358161" y="1395729"/>
            <a:ext cx="121221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Calibri"/>
                <a:cs typeface="Calibri"/>
              </a:rPr>
              <a:t>Практикум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059677" y="1344549"/>
            <a:ext cx="1383030" cy="434340"/>
            <a:chOff x="7059676" y="1344549"/>
            <a:chExt cx="1383030" cy="434340"/>
          </a:xfrm>
        </p:grpSpPr>
        <p:sp>
          <p:nvSpPr>
            <p:cNvPr id="17" name="object 17"/>
            <p:cNvSpPr/>
            <p:nvPr/>
          </p:nvSpPr>
          <p:spPr>
            <a:xfrm>
              <a:off x="7072376" y="1357249"/>
              <a:ext cx="1357630" cy="408940"/>
            </a:xfrm>
            <a:custGeom>
              <a:avLst/>
              <a:gdLst/>
              <a:ahLst/>
              <a:cxnLst/>
              <a:rect l="l" t="t" r="r" b="b"/>
              <a:pathLst>
                <a:path w="1357629" h="408939">
                  <a:moveTo>
                    <a:pt x="1289177" y="0"/>
                  </a:moveTo>
                  <a:lnTo>
                    <a:pt x="68072" y="0"/>
                  </a:lnTo>
                  <a:lnTo>
                    <a:pt x="41576" y="5351"/>
                  </a:lnTo>
                  <a:lnTo>
                    <a:pt x="19938" y="19954"/>
                  </a:lnTo>
                  <a:lnTo>
                    <a:pt x="5349" y="41630"/>
                  </a:lnTo>
                  <a:lnTo>
                    <a:pt x="0" y="68199"/>
                  </a:lnTo>
                  <a:lnTo>
                    <a:pt x="0" y="340613"/>
                  </a:lnTo>
                  <a:lnTo>
                    <a:pt x="5349" y="367109"/>
                  </a:lnTo>
                  <a:lnTo>
                    <a:pt x="19938" y="388747"/>
                  </a:lnTo>
                  <a:lnTo>
                    <a:pt x="41576" y="403336"/>
                  </a:lnTo>
                  <a:lnTo>
                    <a:pt x="68072" y="408686"/>
                  </a:lnTo>
                  <a:lnTo>
                    <a:pt x="1289177" y="408686"/>
                  </a:lnTo>
                  <a:lnTo>
                    <a:pt x="1315672" y="403336"/>
                  </a:lnTo>
                  <a:lnTo>
                    <a:pt x="1337310" y="388747"/>
                  </a:lnTo>
                  <a:lnTo>
                    <a:pt x="1351899" y="367109"/>
                  </a:lnTo>
                  <a:lnTo>
                    <a:pt x="1357249" y="340613"/>
                  </a:lnTo>
                  <a:lnTo>
                    <a:pt x="1357249" y="68199"/>
                  </a:lnTo>
                  <a:lnTo>
                    <a:pt x="1351899" y="41630"/>
                  </a:lnTo>
                  <a:lnTo>
                    <a:pt x="1337310" y="19954"/>
                  </a:lnTo>
                  <a:lnTo>
                    <a:pt x="1315672" y="5351"/>
                  </a:lnTo>
                  <a:lnTo>
                    <a:pt x="1289177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072376" y="1357249"/>
              <a:ext cx="1357630" cy="408940"/>
            </a:xfrm>
            <a:custGeom>
              <a:avLst/>
              <a:gdLst/>
              <a:ahLst/>
              <a:cxnLst/>
              <a:rect l="l" t="t" r="r" b="b"/>
              <a:pathLst>
                <a:path w="1357629" h="408939">
                  <a:moveTo>
                    <a:pt x="0" y="68199"/>
                  </a:moveTo>
                  <a:lnTo>
                    <a:pt x="5349" y="41630"/>
                  </a:lnTo>
                  <a:lnTo>
                    <a:pt x="19938" y="19954"/>
                  </a:lnTo>
                  <a:lnTo>
                    <a:pt x="41576" y="5351"/>
                  </a:lnTo>
                  <a:lnTo>
                    <a:pt x="68072" y="0"/>
                  </a:lnTo>
                  <a:lnTo>
                    <a:pt x="1289177" y="0"/>
                  </a:lnTo>
                  <a:lnTo>
                    <a:pt x="1315672" y="5351"/>
                  </a:lnTo>
                  <a:lnTo>
                    <a:pt x="1337310" y="19954"/>
                  </a:lnTo>
                  <a:lnTo>
                    <a:pt x="1351899" y="41630"/>
                  </a:lnTo>
                  <a:lnTo>
                    <a:pt x="1357249" y="68199"/>
                  </a:lnTo>
                  <a:lnTo>
                    <a:pt x="1357249" y="340613"/>
                  </a:lnTo>
                  <a:lnTo>
                    <a:pt x="1351899" y="367109"/>
                  </a:lnTo>
                  <a:lnTo>
                    <a:pt x="1337310" y="388747"/>
                  </a:lnTo>
                  <a:lnTo>
                    <a:pt x="1315672" y="403336"/>
                  </a:lnTo>
                  <a:lnTo>
                    <a:pt x="1289177" y="408686"/>
                  </a:lnTo>
                  <a:lnTo>
                    <a:pt x="68072" y="408686"/>
                  </a:lnTo>
                  <a:lnTo>
                    <a:pt x="41576" y="403336"/>
                  </a:lnTo>
                  <a:lnTo>
                    <a:pt x="19938" y="388747"/>
                  </a:lnTo>
                  <a:lnTo>
                    <a:pt x="5349" y="367109"/>
                  </a:lnTo>
                  <a:lnTo>
                    <a:pt x="0" y="340613"/>
                  </a:lnTo>
                  <a:lnTo>
                    <a:pt x="0" y="68199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237856" y="1395729"/>
            <a:ext cx="10287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5" dirty="0">
                <a:latin typeface="Calibri"/>
                <a:cs typeface="Calibri"/>
              </a:rPr>
              <a:t>Тренажёр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2878" y="2000250"/>
            <a:ext cx="3495675" cy="1544654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36195" rIns="0" bIns="0" rtlCol="0">
            <a:spAutoFit/>
          </a:bodyPr>
          <a:lstStyle/>
          <a:p>
            <a:pPr marL="188595" indent="-97790">
              <a:lnSpc>
                <a:spcPct val="100000"/>
              </a:lnSpc>
              <a:spcBef>
                <a:spcPts val="285"/>
              </a:spcBef>
              <a:buFont typeface="Microsoft Sans Serif"/>
              <a:buChar char="•"/>
              <a:tabLst>
                <a:tab pos="189230" algn="l"/>
              </a:tabLst>
            </a:pPr>
            <a:r>
              <a:rPr sz="1400" b="1" spc="-15" dirty="0">
                <a:latin typeface="Calibri"/>
                <a:cs typeface="Calibri"/>
              </a:rPr>
              <a:t>Кузнецов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А.Ю.,</a:t>
            </a:r>
            <a:r>
              <a:rPr sz="1400" b="1" spc="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Синенко</a:t>
            </a:r>
            <a:r>
              <a:rPr sz="1400" b="1" spc="-15" dirty="0">
                <a:latin typeface="Calibri"/>
                <a:cs typeface="Calibri"/>
              </a:rPr>
              <a:t> О.В.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(5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кл.);</a:t>
            </a:r>
            <a:endParaRPr sz="1400">
              <a:latin typeface="Calibri"/>
              <a:cs typeface="Calibri"/>
            </a:endParaRPr>
          </a:p>
          <a:p>
            <a:pPr marL="188595" indent="-97790">
              <a:lnSpc>
                <a:spcPct val="100000"/>
              </a:lnSpc>
              <a:buFont typeface="Microsoft Sans Serif"/>
              <a:buChar char="•"/>
              <a:tabLst>
                <a:tab pos="189230" algn="l"/>
              </a:tabLst>
            </a:pPr>
            <a:r>
              <a:rPr sz="1400" b="1" spc="-10" dirty="0">
                <a:latin typeface="Calibri"/>
                <a:cs typeface="Calibri"/>
              </a:rPr>
              <a:t>Дощинский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35" dirty="0">
                <a:latin typeface="Calibri"/>
                <a:cs typeface="Calibri"/>
              </a:rPr>
              <a:t>Р.А.,</a:t>
            </a:r>
            <a:r>
              <a:rPr sz="1400" b="1" spc="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Смирнова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М.С.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(5</a:t>
            </a:r>
            <a:r>
              <a:rPr sz="1400" b="1" spc="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кл.);</a:t>
            </a:r>
            <a:endParaRPr sz="1400">
              <a:latin typeface="Calibri"/>
              <a:cs typeface="Calibri"/>
            </a:endParaRPr>
          </a:p>
          <a:p>
            <a:pPr marL="188595" indent="-97790">
              <a:lnSpc>
                <a:spcPct val="100000"/>
              </a:lnSpc>
              <a:buFont typeface="Microsoft Sans Serif"/>
              <a:buChar char="•"/>
              <a:tabLst>
                <a:tab pos="189230" algn="l"/>
              </a:tabLst>
            </a:pPr>
            <a:r>
              <a:rPr sz="1400" b="1" spc="-15" dirty="0">
                <a:latin typeface="Calibri"/>
                <a:cs typeface="Calibri"/>
              </a:rPr>
              <a:t>Кузнецов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А.Ю.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(6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кл.);</a:t>
            </a:r>
            <a:endParaRPr sz="1400">
              <a:latin typeface="Calibri"/>
              <a:cs typeface="Calibri"/>
            </a:endParaRPr>
          </a:p>
          <a:p>
            <a:pPr marL="188595" indent="-9779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189230" algn="l"/>
              </a:tabLst>
            </a:pPr>
            <a:r>
              <a:rPr sz="1400" b="1" spc="-20" dirty="0">
                <a:latin typeface="Calibri"/>
                <a:cs typeface="Calibri"/>
              </a:rPr>
              <a:t>Груздева</a:t>
            </a:r>
            <a:r>
              <a:rPr sz="1400" b="1" spc="-10" dirty="0">
                <a:latin typeface="Calibri"/>
                <a:cs typeface="Calibri"/>
              </a:rPr>
              <a:t> Е.Н.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6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кл.);</a:t>
            </a:r>
            <a:endParaRPr sz="1400">
              <a:latin typeface="Calibri"/>
              <a:cs typeface="Calibri"/>
            </a:endParaRPr>
          </a:p>
          <a:p>
            <a:pPr marL="188595" indent="-97790">
              <a:lnSpc>
                <a:spcPct val="100000"/>
              </a:lnSpc>
              <a:buFont typeface="Microsoft Sans Serif"/>
              <a:buChar char="•"/>
              <a:tabLst>
                <a:tab pos="189230" algn="l"/>
              </a:tabLst>
            </a:pPr>
            <a:r>
              <a:rPr sz="1400" b="1" spc="-15" dirty="0">
                <a:latin typeface="Calibri"/>
                <a:cs typeface="Calibri"/>
              </a:rPr>
              <a:t>Комиссарова</a:t>
            </a:r>
            <a:r>
              <a:rPr sz="1400" b="1" spc="2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Л.Ю.,</a:t>
            </a:r>
            <a:r>
              <a:rPr sz="1400" b="1" spc="4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Кузнецов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А.Ю.</a:t>
            </a:r>
            <a:r>
              <a:rPr sz="1400" b="1" spc="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(7</a:t>
            </a:r>
            <a:r>
              <a:rPr sz="1400" b="1" spc="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кл.);</a:t>
            </a:r>
            <a:endParaRPr sz="1400">
              <a:latin typeface="Calibri"/>
              <a:cs typeface="Calibri"/>
            </a:endParaRPr>
          </a:p>
          <a:p>
            <a:pPr marL="188595" indent="-97790">
              <a:lnSpc>
                <a:spcPct val="100000"/>
              </a:lnSpc>
              <a:buFont typeface="Microsoft Sans Serif"/>
              <a:buChar char="•"/>
              <a:tabLst>
                <a:tab pos="189230" algn="l"/>
              </a:tabLst>
            </a:pPr>
            <a:r>
              <a:rPr sz="1400" b="1" spc="-15" dirty="0">
                <a:latin typeface="Calibri"/>
                <a:cs typeface="Calibri"/>
              </a:rPr>
              <a:t>Комиссарова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Л.Ю.</a:t>
            </a:r>
            <a:r>
              <a:rPr sz="1400" b="1" spc="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(8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кл.);</a:t>
            </a:r>
            <a:endParaRPr sz="1400">
              <a:latin typeface="Calibri"/>
              <a:cs typeface="Calibri"/>
            </a:endParaRPr>
          </a:p>
          <a:p>
            <a:pPr marL="188595" indent="-97790">
              <a:lnSpc>
                <a:spcPct val="100000"/>
              </a:lnSpc>
              <a:buFont typeface="Microsoft Sans Serif"/>
              <a:buChar char="•"/>
              <a:tabLst>
                <a:tab pos="189230" algn="l"/>
              </a:tabLst>
            </a:pPr>
            <a:r>
              <a:rPr sz="1400" b="1" spc="-10" dirty="0">
                <a:latin typeface="Calibri"/>
                <a:cs typeface="Calibri"/>
              </a:rPr>
              <a:t>Скрипка Е.Н.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(8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кл.)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и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др.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81426" y="2000211"/>
            <a:ext cx="2876550" cy="739140"/>
          </a:xfrm>
          <a:custGeom>
            <a:avLst/>
            <a:gdLst/>
            <a:ahLst/>
            <a:cxnLst/>
            <a:rect l="l" t="t" r="r" b="b"/>
            <a:pathLst>
              <a:path w="2876550" h="739139">
                <a:moveTo>
                  <a:pt x="2876550" y="0"/>
                </a:moveTo>
                <a:lnTo>
                  <a:pt x="0" y="0"/>
                </a:lnTo>
                <a:lnTo>
                  <a:pt x="0" y="738670"/>
                </a:lnTo>
                <a:lnTo>
                  <a:pt x="2876550" y="738670"/>
                </a:lnTo>
                <a:lnTo>
                  <a:pt x="2876550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781426" y="2000234"/>
            <a:ext cx="2876550" cy="68287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89865" indent="-98425">
              <a:lnSpc>
                <a:spcPct val="100000"/>
              </a:lnSpc>
              <a:spcBef>
                <a:spcPts val="285"/>
              </a:spcBef>
              <a:buFont typeface="Microsoft Sans Serif"/>
              <a:buChar char="•"/>
              <a:tabLst>
                <a:tab pos="190500" algn="l"/>
              </a:tabLst>
            </a:pPr>
            <a:r>
              <a:rPr sz="1400" b="1" spc="-5" dirty="0">
                <a:latin typeface="Calibri"/>
                <a:cs typeface="Calibri"/>
              </a:rPr>
              <a:t>Потапова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35" dirty="0">
                <a:latin typeface="Calibri"/>
                <a:cs typeface="Calibri"/>
              </a:rPr>
              <a:t>Г.Н.</a:t>
            </a:r>
            <a:r>
              <a:rPr sz="1400" b="1" spc="-5" dirty="0">
                <a:latin typeface="Calibri"/>
                <a:cs typeface="Calibri"/>
              </a:rPr>
              <a:t> (7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кл.);</a:t>
            </a:r>
            <a:endParaRPr sz="1400">
              <a:latin typeface="Calibri"/>
              <a:cs typeface="Calibri"/>
            </a:endParaRPr>
          </a:p>
          <a:p>
            <a:pPr marL="92075" marR="132715">
              <a:lnSpc>
                <a:spcPct val="100000"/>
              </a:lnSpc>
              <a:buFont typeface="Microsoft Sans Serif"/>
              <a:buChar char="•"/>
              <a:tabLst>
                <a:tab pos="190500" algn="l"/>
              </a:tabLst>
            </a:pPr>
            <a:r>
              <a:rPr sz="1400" b="1" spc="-10" dirty="0">
                <a:latin typeface="Calibri"/>
                <a:cs typeface="Calibri"/>
              </a:rPr>
              <a:t>Скрипка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Е.Н.,</a:t>
            </a:r>
            <a:r>
              <a:rPr sz="1400" b="1" spc="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Скрипка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В.К. (8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кл.)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и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др.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…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786655" y="2000211"/>
            <a:ext cx="2262505" cy="739140"/>
          </a:xfrm>
          <a:custGeom>
            <a:avLst/>
            <a:gdLst/>
            <a:ahLst/>
            <a:cxnLst/>
            <a:rect l="l" t="t" r="r" b="b"/>
            <a:pathLst>
              <a:path w="2262504" h="739139">
                <a:moveTo>
                  <a:pt x="2262124" y="0"/>
                </a:moveTo>
                <a:lnTo>
                  <a:pt x="0" y="0"/>
                </a:lnTo>
                <a:lnTo>
                  <a:pt x="0" y="738670"/>
                </a:lnTo>
                <a:lnTo>
                  <a:pt x="2262124" y="738670"/>
                </a:lnTo>
                <a:lnTo>
                  <a:pt x="2262124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867526" y="2025142"/>
            <a:ext cx="2094864" cy="65787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90"/>
              </a:spcBef>
              <a:buFont typeface="Microsoft Sans Serif"/>
              <a:buChar char="•"/>
              <a:tabLst>
                <a:tab pos="110489" algn="l"/>
              </a:tabLst>
            </a:pPr>
            <a:r>
              <a:rPr sz="1400" b="1" spc="-5" dirty="0">
                <a:latin typeface="Calibri"/>
                <a:cs typeface="Calibri"/>
              </a:rPr>
              <a:t>Вовк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С.М.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(5,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6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кл.)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;</a:t>
            </a:r>
            <a:endParaRPr sz="1400">
              <a:latin typeface="Calibri"/>
              <a:cs typeface="Calibri"/>
            </a:endParaRPr>
          </a:p>
          <a:p>
            <a:pPr marL="109855" indent="-97790">
              <a:lnSpc>
                <a:spcPct val="100000"/>
              </a:lnSpc>
              <a:buFont typeface="Microsoft Sans Serif"/>
              <a:buChar char="•"/>
              <a:tabLst>
                <a:tab pos="110489" algn="l"/>
              </a:tabLst>
            </a:pPr>
            <a:r>
              <a:rPr sz="1400" b="1" spc="-5" dirty="0">
                <a:latin typeface="Calibri"/>
                <a:cs typeface="Calibri"/>
              </a:rPr>
              <a:t>Потапова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35" dirty="0">
                <a:latin typeface="Calibri"/>
                <a:cs typeface="Calibri"/>
              </a:rPr>
              <a:t>Г.Н.</a:t>
            </a:r>
            <a:r>
              <a:rPr sz="1400" b="1" spc="-5" dirty="0">
                <a:latin typeface="Calibri"/>
                <a:cs typeface="Calibri"/>
              </a:rPr>
              <a:t> (7 кл.)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и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др.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Microsoft Sans Serif"/>
                <a:cs typeface="Microsoft Sans Serif"/>
              </a:rPr>
              <a:t>•</a:t>
            </a:r>
            <a:r>
              <a:rPr sz="1400" b="1" spc="-10" dirty="0">
                <a:latin typeface="Calibri"/>
                <a:cs typeface="Calibri"/>
              </a:rPr>
              <a:t>…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0" y="2590800"/>
            <a:ext cx="9144000" cy="4249420"/>
            <a:chOff x="0" y="2590800"/>
            <a:chExt cx="9144000" cy="4249420"/>
          </a:xfrm>
        </p:grpSpPr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90415" y="2734055"/>
              <a:ext cx="1676400" cy="216408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6250" y="2928874"/>
              <a:ext cx="1285875" cy="177380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33544" y="4090416"/>
              <a:ext cx="1685544" cy="217627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29251" y="4286199"/>
              <a:ext cx="1293368" cy="178600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61288" y="3663696"/>
              <a:ext cx="1475232" cy="188976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57249" y="3857625"/>
              <a:ext cx="1084541" cy="150025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04416" y="4949950"/>
              <a:ext cx="1463040" cy="188976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00250" y="5143512"/>
              <a:ext cx="1071575" cy="150177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3663696"/>
              <a:ext cx="1426464" cy="188976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2849" y="3857625"/>
              <a:ext cx="1088110" cy="150101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4904" y="4949950"/>
              <a:ext cx="1472184" cy="188976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71474" y="5143461"/>
              <a:ext cx="1080655" cy="150025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90672" y="4949950"/>
              <a:ext cx="1463039" cy="186842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286125" y="5143550"/>
              <a:ext cx="1071575" cy="147967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49567" y="2590800"/>
              <a:ext cx="1624584" cy="198424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643751" y="2785998"/>
              <a:ext cx="1235633" cy="159397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592568" y="3233927"/>
              <a:ext cx="1551431" cy="205130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786751" y="3429000"/>
              <a:ext cx="1286891" cy="166014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49567" y="4376927"/>
              <a:ext cx="1603247" cy="206654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43751" y="4571974"/>
              <a:ext cx="1214450" cy="1677035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5241192" y="6329886"/>
            <a:ext cx="30575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*Издания</a:t>
            </a:r>
            <a:r>
              <a:rPr sz="1800" i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имеют</a:t>
            </a:r>
            <a:r>
              <a:rPr sz="1800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spc="5" dirty="0">
                <a:solidFill>
                  <a:srgbClr val="FF0000"/>
                </a:solidFill>
                <a:latin typeface="Calibri"/>
                <a:cs typeface="Calibri"/>
              </a:rPr>
              <a:t>гриф</a:t>
            </a:r>
            <a:r>
              <a:rPr sz="1800" i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spc="-15" dirty="0">
                <a:solidFill>
                  <a:srgbClr val="FF0000"/>
                </a:solidFill>
                <a:latin typeface="Calibri"/>
                <a:cs typeface="Calibri"/>
              </a:rPr>
              <a:t>ФИОКО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136907" y="3666744"/>
            <a:ext cx="1475740" cy="1889760"/>
            <a:chOff x="1136903" y="3666744"/>
            <a:chExt cx="1475740" cy="1889760"/>
          </a:xfrm>
        </p:grpSpPr>
        <p:pic>
          <p:nvPicPr>
            <p:cNvPr id="48" name="object 4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36903" y="3666744"/>
              <a:ext cx="1475232" cy="188976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31594" y="3861054"/>
              <a:ext cx="1084541" cy="15002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31034"/>
            <a:ext cx="7430134" cy="1945005"/>
            <a:chOff x="0" y="1731010"/>
            <a:chExt cx="7430134" cy="1945005"/>
          </a:xfrm>
        </p:grpSpPr>
        <p:sp>
          <p:nvSpPr>
            <p:cNvPr id="3" name="object 3"/>
            <p:cNvSpPr/>
            <p:nvPr/>
          </p:nvSpPr>
          <p:spPr>
            <a:xfrm>
              <a:off x="1785874" y="1731009"/>
              <a:ext cx="5643880" cy="484505"/>
            </a:xfrm>
            <a:custGeom>
              <a:avLst/>
              <a:gdLst/>
              <a:ahLst/>
              <a:cxnLst/>
              <a:rect l="l" t="t" r="r" b="b"/>
              <a:pathLst>
                <a:path w="5643880" h="484505">
                  <a:moveTo>
                    <a:pt x="5643753" y="412115"/>
                  </a:moveTo>
                  <a:lnTo>
                    <a:pt x="5514594" y="309372"/>
                  </a:lnTo>
                  <a:lnTo>
                    <a:pt x="5507850" y="305981"/>
                  </a:lnTo>
                  <a:lnTo>
                    <a:pt x="5500573" y="305422"/>
                  </a:lnTo>
                  <a:lnTo>
                    <a:pt x="5493601" y="307606"/>
                  </a:lnTo>
                  <a:lnTo>
                    <a:pt x="5487797" y="312420"/>
                  </a:lnTo>
                  <a:lnTo>
                    <a:pt x="5484393" y="319189"/>
                  </a:lnTo>
                  <a:lnTo>
                    <a:pt x="5483834" y="326491"/>
                  </a:lnTo>
                  <a:lnTo>
                    <a:pt x="5486019" y="333463"/>
                  </a:lnTo>
                  <a:lnTo>
                    <a:pt x="5490845" y="339217"/>
                  </a:lnTo>
                  <a:lnTo>
                    <a:pt x="5539295" y="377761"/>
                  </a:lnTo>
                  <a:lnTo>
                    <a:pt x="2931668" y="127"/>
                  </a:lnTo>
                  <a:lnTo>
                    <a:pt x="2928975" y="18719"/>
                  </a:lnTo>
                  <a:lnTo>
                    <a:pt x="2926969" y="0"/>
                  </a:lnTo>
                  <a:lnTo>
                    <a:pt x="105473" y="309943"/>
                  </a:lnTo>
                  <a:lnTo>
                    <a:pt x="155194" y="273050"/>
                  </a:lnTo>
                  <a:lnTo>
                    <a:pt x="146659" y="238950"/>
                  </a:lnTo>
                  <a:lnTo>
                    <a:pt x="139395" y="239268"/>
                  </a:lnTo>
                  <a:lnTo>
                    <a:pt x="132588" y="242443"/>
                  </a:lnTo>
                  <a:lnTo>
                    <a:pt x="0" y="340741"/>
                  </a:lnTo>
                  <a:lnTo>
                    <a:pt x="150749" y="407797"/>
                  </a:lnTo>
                  <a:lnTo>
                    <a:pt x="158076" y="409397"/>
                  </a:lnTo>
                  <a:lnTo>
                    <a:pt x="165265" y="408114"/>
                  </a:lnTo>
                  <a:lnTo>
                    <a:pt x="171475" y="404266"/>
                  </a:lnTo>
                  <a:lnTo>
                    <a:pt x="175895" y="398145"/>
                  </a:lnTo>
                  <a:lnTo>
                    <a:pt x="177482" y="390740"/>
                  </a:lnTo>
                  <a:lnTo>
                    <a:pt x="176212" y="383527"/>
                  </a:lnTo>
                  <a:lnTo>
                    <a:pt x="126885" y="355473"/>
                  </a:lnTo>
                  <a:lnTo>
                    <a:pt x="39624" y="355473"/>
                  </a:lnTo>
                  <a:lnTo>
                    <a:pt x="71983" y="351917"/>
                  </a:lnTo>
                  <a:lnTo>
                    <a:pt x="109613" y="347789"/>
                  </a:lnTo>
                  <a:lnTo>
                    <a:pt x="2909900" y="40170"/>
                  </a:lnTo>
                  <a:lnTo>
                    <a:pt x="2909417" y="313283"/>
                  </a:lnTo>
                  <a:lnTo>
                    <a:pt x="2909392" y="376237"/>
                  </a:lnTo>
                  <a:lnTo>
                    <a:pt x="2928340" y="408825"/>
                  </a:lnTo>
                  <a:lnTo>
                    <a:pt x="2909303" y="376085"/>
                  </a:lnTo>
                  <a:lnTo>
                    <a:pt x="2878201" y="322580"/>
                  </a:lnTo>
                  <a:lnTo>
                    <a:pt x="2873210" y="316966"/>
                  </a:lnTo>
                  <a:lnTo>
                    <a:pt x="2866656" y="313778"/>
                  </a:lnTo>
                  <a:lnTo>
                    <a:pt x="2859354" y="313283"/>
                  </a:lnTo>
                  <a:lnTo>
                    <a:pt x="2852166" y="315722"/>
                  </a:lnTo>
                  <a:lnTo>
                    <a:pt x="2846540" y="320776"/>
                  </a:lnTo>
                  <a:lnTo>
                    <a:pt x="2843352" y="327367"/>
                  </a:lnTo>
                  <a:lnTo>
                    <a:pt x="2842857" y="334645"/>
                  </a:lnTo>
                  <a:lnTo>
                    <a:pt x="2845308" y="341757"/>
                  </a:lnTo>
                  <a:lnTo>
                    <a:pt x="2928239" y="484378"/>
                  </a:lnTo>
                  <a:lnTo>
                    <a:pt x="2950311" y="446659"/>
                  </a:lnTo>
                  <a:lnTo>
                    <a:pt x="3011551" y="342011"/>
                  </a:lnTo>
                  <a:lnTo>
                    <a:pt x="3014014" y="334899"/>
                  </a:lnTo>
                  <a:lnTo>
                    <a:pt x="3013557" y="327621"/>
                  </a:lnTo>
                  <a:lnTo>
                    <a:pt x="3010420" y="321030"/>
                  </a:lnTo>
                  <a:lnTo>
                    <a:pt x="3004820" y="315976"/>
                  </a:lnTo>
                  <a:lnTo>
                    <a:pt x="2997619" y="313512"/>
                  </a:lnTo>
                  <a:lnTo>
                    <a:pt x="2990304" y="313982"/>
                  </a:lnTo>
                  <a:lnTo>
                    <a:pt x="2983700" y="317157"/>
                  </a:lnTo>
                  <a:lnTo>
                    <a:pt x="2978658" y="322834"/>
                  </a:lnTo>
                  <a:lnTo>
                    <a:pt x="2947403" y="376237"/>
                  </a:lnTo>
                  <a:lnTo>
                    <a:pt x="2948000" y="41008"/>
                  </a:lnTo>
                  <a:lnTo>
                    <a:pt x="5533783" y="415467"/>
                  </a:lnTo>
                  <a:lnTo>
                    <a:pt x="5476494" y="438658"/>
                  </a:lnTo>
                  <a:lnTo>
                    <a:pt x="5470156" y="442823"/>
                  </a:lnTo>
                  <a:lnTo>
                    <a:pt x="5466080" y="448856"/>
                  </a:lnTo>
                  <a:lnTo>
                    <a:pt x="5464556" y="455993"/>
                  </a:lnTo>
                  <a:lnTo>
                    <a:pt x="5465953" y="463423"/>
                  </a:lnTo>
                  <a:lnTo>
                    <a:pt x="5470118" y="469760"/>
                  </a:lnTo>
                  <a:lnTo>
                    <a:pt x="5476189" y="473837"/>
                  </a:lnTo>
                  <a:lnTo>
                    <a:pt x="5483326" y="475361"/>
                  </a:lnTo>
                  <a:lnTo>
                    <a:pt x="5490718" y="473964"/>
                  </a:lnTo>
                  <a:lnTo>
                    <a:pt x="5610441" y="425577"/>
                  </a:lnTo>
                  <a:lnTo>
                    <a:pt x="5643753" y="41211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199132"/>
              <a:ext cx="3072397" cy="147675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99086" y="2281808"/>
            <a:ext cx="245237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1959" indent="69850">
              <a:lnSpc>
                <a:spcPct val="100000"/>
              </a:lnSpc>
              <a:spcBef>
                <a:spcPts val="105"/>
              </a:spcBef>
            </a:pPr>
            <a:r>
              <a:rPr sz="1600" b="1" u="heavy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Малая</a:t>
            </a:r>
            <a:r>
              <a:rPr sz="1600" b="1" u="heavy" spc="-8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2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Группа</a:t>
            </a:r>
            <a:r>
              <a:rPr sz="1600" b="1" u="heavy" spc="-45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5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sz="1600" b="1" spc="5" dirty="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endParaRPr sz="1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2700" marR="5080" indent="429259">
              <a:lnSpc>
                <a:spcPct val="100000"/>
              </a:lnSpc>
              <a:spcBef>
                <a:spcPts val="5"/>
              </a:spcBef>
            </a:pPr>
            <a:r>
              <a:rPr sz="1600" b="1" spc="-15" dirty="0">
                <a:solidFill>
                  <a:srgbClr val="002060"/>
                </a:solidFill>
                <a:latin typeface="Calibri"/>
                <a:cs typeface="Calibri"/>
              </a:rPr>
              <a:t>С</a:t>
            </a:r>
            <a:r>
              <a:rPr sz="1600" b="1" spc="-10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1600" b="1" spc="-5" dirty="0">
                <a:solidFill>
                  <a:srgbClr val="002060"/>
                </a:solidFill>
                <a:latin typeface="Calibri"/>
                <a:cs typeface="Calibri"/>
              </a:rPr>
              <a:t>сте</a:t>
            </a:r>
            <a:r>
              <a:rPr sz="1600" b="1" spc="10" dirty="0">
                <a:solidFill>
                  <a:srgbClr val="002060"/>
                </a:solidFill>
                <a:latin typeface="Calibri"/>
                <a:cs typeface="Calibri"/>
              </a:rPr>
              <a:t>м</a:t>
            </a:r>
            <a:r>
              <a:rPr sz="1600" b="1" dirty="0">
                <a:solidFill>
                  <a:srgbClr val="002060"/>
                </a:solidFill>
                <a:latin typeface="Calibri"/>
                <a:cs typeface="Calibri"/>
              </a:rPr>
              <a:t>а</a:t>
            </a:r>
            <a:r>
              <a:rPr sz="1600" b="1" spc="-5" dirty="0">
                <a:solidFill>
                  <a:srgbClr val="002060"/>
                </a:solidFill>
                <a:latin typeface="Calibri"/>
                <a:cs typeface="Calibri"/>
              </a:rPr>
              <a:t>т</a:t>
            </a:r>
            <a:r>
              <a:rPr sz="1600" b="1" spc="-10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1600" b="1" spc="5" dirty="0">
                <a:solidFill>
                  <a:srgbClr val="002060"/>
                </a:solidFill>
                <a:latin typeface="Calibri"/>
                <a:cs typeface="Calibri"/>
              </a:rPr>
              <a:t>з</a:t>
            </a:r>
            <a:r>
              <a:rPr sz="1600" b="1" dirty="0">
                <a:solidFill>
                  <a:srgbClr val="002060"/>
                </a:solidFill>
                <a:latin typeface="Calibri"/>
                <a:cs typeface="Calibri"/>
              </a:rPr>
              <a:t>а</a:t>
            </a:r>
            <a:r>
              <a:rPr sz="1600" b="1" spc="5" dirty="0">
                <a:solidFill>
                  <a:srgbClr val="002060"/>
                </a:solidFill>
                <a:latin typeface="Calibri"/>
                <a:cs typeface="Calibri"/>
              </a:rPr>
              <a:t>ц</a:t>
            </a:r>
            <a:r>
              <a:rPr sz="1600" b="1" spc="-10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1600" b="1" dirty="0">
                <a:solidFill>
                  <a:srgbClr val="002060"/>
                </a:solidFill>
                <a:latin typeface="Calibri"/>
                <a:cs typeface="Calibri"/>
              </a:rPr>
              <a:t>я</a:t>
            </a:r>
            <a:r>
              <a:rPr sz="1600" b="1" spc="-1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2060"/>
                </a:solidFill>
                <a:latin typeface="Calibri"/>
                <a:cs typeface="Calibri"/>
              </a:rPr>
              <a:t>/  г</a:t>
            </a:r>
            <a:r>
              <a:rPr sz="1600" b="1" spc="-25" dirty="0">
                <a:solidFill>
                  <a:srgbClr val="002060"/>
                </a:solidFill>
                <a:latin typeface="Calibri"/>
                <a:cs typeface="Calibri"/>
              </a:rPr>
              <a:t>р</a:t>
            </a:r>
            <a:r>
              <a:rPr sz="1600" b="1" spc="5" dirty="0">
                <a:solidFill>
                  <a:srgbClr val="002060"/>
                </a:solidFill>
                <a:latin typeface="Calibri"/>
                <a:cs typeface="Calibri"/>
              </a:rPr>
              <a:t>у</a:t>
            </a:r>
            <a:r>
              <a:rPr sz="1600" b="1" dirty="0">
                <a:solidFill>
                  <a:srgbClr val="002060"/>
                </a:solidFill>
                <a:latin typeface="Calibri"/>
                <a:cs typeface="Calibri"/>
              </a:rPr>
              <a:t>пп</a:t>
            </a:r>
            <a:r>
              <a:rPr sz="1600" b="1" spc="-10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1600" b="1" dirty="0">
                <a:solidFill>
                  <a:srgbClr val="002060"/>
                </a:solidFill>
                <a:latin typeface="Calibri"/>
                <a:cs typeface="Calibri"/>
              </a:rPr>
              <a:t>ров</a:t>
            </a:r>
            <a:r>
              <a:rPr sz="1600" b="1" spc="-35" dirty="0">
                <a:solidFill>
                  <a:srgbClr val="002060"/>
                </a:solidFill>
                <a:latin typeface="Calibri"/>
                <a:cs typeface="Calibri"/>
              </a:rPr>
              <a:t>к</a:t>
            </a:r>
            <a:r>
              <a:rPr sz="1600" b="1" dirty="0">
                <a:solidFill>
                  <a:srgbClr val="002060"/>
                </a:solidFill>
                <a:latin typeface="Calibri"/>
                <a:cs typeface="Calibri"/>
              </a:rPr>
              <a:t>а</a:t>
            </a:r>
            <a:r>
              <a:rPr sz="1600" b="1" spc="-7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2060"/>
                </a:solidFill>
                <a:latin typeface="Calibri"/>
                <a:cs typeface="Calibri"/>
              </a:rPr>
              <a:t>проп</a:t>
            </a:r>
            <a:r>
              <a:rPr sz="1600" b="1" spc="10" dirty="0">
                <a:solidFill>
                  <a:srgbClr val="002060"/>
                </a:solidFill>
                <a:latin typeface="Calibri"/>
                <a:cs typeface="Calibri"/>
              </a:rPr>
              <a:t>у</a:t>
            </a:r>
            <a:r>
              <a:rPr sz="1600" b="1" spc="-20" dirty="0">
                <a:solidFill>
                  <a:srgbClr val="002060"/>
                </a:solidFill>
                <a:latin typeface="Calibri"/>
                <a:cs typeface="Calibri"/>
              </a:rPr>
              <a:t>щ</a:t>
            </a:r>
            <a:r>
              <a:rPr sz="1600" b="1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sz="1600" b="1" spc="5" dirty="0">
                <a:solidFill>
                  <a:srgbClr val="002060"/>
                </a:solidFill>
                <a:latin typeface="Calibri"/>
                <a:cs typeface="Calibri"/>
              </a:rPr>
              <a:t>нны</a:t>
            </a:r>
            <a:r>
              <a:rPr sz="1600" b="1" dirty="0">
                <a:solidFill>
                  <a:srgbClr val="002060"/>
                </a:solidFill>
                <a:latin typeface="Calibri"/>
                <a:cs typeface="Calibri"/>
              </a:rPr>
              <a:t>х</a:t>
            </a:r>
          </a:p>
          <a:p>
            <a:pPr marL="704850">
              <a:lnSpc>
                <a:spcPct val="100000"/>
              </a:lnSpc>
            </a:pPr>
            <a:r>
              <a:rPr sz="1600" b="1" dirty="0">
                <a:solidFill>
                  <a:srgbClr val="002060"/>
                </a:solidFill>
                <a:latin typeface="Calibri"/>
                <a:cs typeface="Calibri"/>
              </a:rPr>
              <a:t>орфограмм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43785" y="2345435"/>
            <a:ext cx="3168396" cy="124815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349906" y="2421078"/>
            <a:ext cx="2507615" cy="7527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600" b="1" u="heavy" spc="1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</a:t>
            </a:r>
            <a:r>
              <a:rPr sz="1600" b="1" u="heavy" spc="5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</a:t>
            </a:r>
            <a:r>
              <a:rPr sz="1600" b="1" u="heavy" spc="-5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</a:t>
            </a:r>
            <a:r>
              <a:rPr sz="1600" b="1" u="heavy" spc="5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ая</a:t>
            </a:r>
            <a:r>
              <a:rPr sz="1600" b="1" u="heavy" spc="-6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95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Г</a:t>
            </a:r>
            <a:r>
              <a:rPr sz="1600" b="1" u="heavy" spc="-2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</a:t>
            </a:r>
            <a:r>
              <a:rPr sz="1600" b="1" u="heavy" spc="5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уппа</a:t>
            </a:r>
            <a:r>
              <a:rPr sz="1600" b="1" u="heavy" spc="-3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15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</a:t>
            </a:r>
            <a:r>
              <a:rPr sz="1600" b="1" dirty="0">
                <a:solidFill>
                  <a:srgbClr val="002060"/>
                </a:solidFill>
                <a:latin typeface="Calibri"/>
                <a:cs typeface="Calibri"/>
              </a:rPr>
              <a:t>.</a:t>
            </a:r>
          </a:p>
          <a:p>
            <a:pPr marL="3810" algn="ctr">
              <a:lnSpc>
                <a:spcPct val="100000"/>
              </a:lnSpc>
            </a:pPr>
            <a:r>
              <a:rPr sz="1600" b="1" dirty="0">
                <a:solidFill>
                  <a:srgbClr val="002060"/>
                </a:solidFill>
                <a:latin typeface="Calibri"/>
                <a:cs typeface="Calibri"/>
              </a:rPr>
              <a:t>Систематизация</a:t>
            </a:r>
          </a:p>
          <a:p>
            <a:pPr algn="ctr">
              <a:lnSpc>
                <a:spcPct val="100000"/>
              </a:lnSpc>
            </a:pPr>
            <a:r>
              <a:rPr sz="1600" b="1" spc="5" dirty="0">
                <a:solidFill>
                  <a:srgbClr val="002060"/>
                </a:solidFill>
                <a:latin typeface="Calibri"/>
                <a:cs typeface="Calibri"/>
              </a:rPr>
              <a:t>п</a:t>
            </a:r>
            <a:r>
              <a:rPr sz="1600" b="1" dirty="0">
                <a:solidFill>
                  <a:srgbClr val="002060"/>
                </a:solidFill>
                <a:latin typeface="Calibri"/>
                <a:cs typeface="Calibri"/>
              </a:rPr>
              <a:t>ро</a:t>
            </a:r>
            <a:r>
              <a:rPr sz="1600" b="1" spc="10" dirty="0">
                <a:solidFill>
                  <a:srgbClr val="002060"/>
                </a:solidFill>
                <a:latin typeface="Calibri"/>
                <a:cs typeface="Calibri"/>
              </a:rPr>
              <a:t>п</a:t>
            </a:r>
            <a:r>
              <a:rPr sz="1600" b="1" spc="5" dirty="0">
                <a:solidFill>
                  <a:srgbClr val="002060"/>
                </a:solidFill>
                <a:latin typeface="Calibri"/>
                <a:cs typeface="Calibri"/>
              </a:rPr>
              <a:t>у</a:t>
            </a:r>
            <a:r>
              <a:rPr sz="1600" b="1" spc="-15" dirty="0">
                <a:solidFill>
                  <a:srgbClr val="002060"/>
                </a:solidFill>
                <a:latin typeface="Calibri"/>
                <a:cs typeface="Calibri"/>
              </a:rPr>
              <a:t>щ</a:t>
            </a:r>
            <a:r>
              <a:rPr sz="1600" b="1" spc="5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sz="1600" b="1" spc="10" dirty="0">
                <a:solidFill>
                  <a:srgbClr val="002060"/>
                </a:solidFill>
                <a:latin typeface="Calibri"/>
                <a:cs typeface="Calibri"/>
              </a:rPr>
              <a:t>нн</a:t>
            </a:r>
            <a:r>
              <a:rPr sz="1600" b="1" spc="-10" dirty="0">
                <a:solidFill>
                  <a:srgbClr val="002060"/>
                </a:solidFill>
                <a:latin typeface="Calibri"/>
                <a:cs typeface="Calibri"/>
              </a:rPr>
              <a:t>ы</a:t>
            </a:r>
            <a:r>
              <a:rPr sz="1600" b="1" dirty="0">
                <a:solidFill>
                  <a:srgbClr val="002060"/>
                </a:solidFill>
                <a:latin typeface="Calibri"/>
                <a:cs typeface="Calibri"/>
              </a:rPr>
              <a:t>х</a:t>
            </a:r>
            <a:r>
              <a:rPr sz="1600" b="1" spc="-9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002060"/>
                </a:solidFill>
                <a:latin typeface="Calibri"/>
                <a:cs typeface="Calibri"/>
              </a:rPr>
              <a:t>пу</a:t>
            </a:r>
            <a:r>
              <a:rPr sz="1600" b="1" spc="10" dirty="0">
                <a:solidFill>
                  <a:srgbClr val="002060"/>
                </a:solidFill>
                <a:latin typeface="Calibri"/>
                <a:cs typeface="Calibri"/>
              </a:rPr>
              <a:t>н</a:t>
            </a:r>
            <a:r>
              <a:rPr sz="1600" b="1" dirty="0">
                <a:solidFill>
                  <a:srgbClr val="002060"/>
                </a:solidFill>
                <a:latin typeface="Calibri"/>
                <a:cs typeface="Calibri"/>
              </a:rPr>
              <a:t>к</a:t>
            </a:r>
            <a:r>
              <a:rPr sz="1600" b="1" spc="-30" dirty="0">
                <a:solidFill>
                  <a:srgbClr val="002060"/>
                </a:solidFill>
                <a:latin typeface="Calibri"/>
                <a:cs typeface="Calibri"/>
              </a:rPr>
              <a:t>т</a:t>
            </a:r>
            <a:r>
              <a:rPr sz="1600" b="1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1600" b="1" spc="5" dirty="0">
                <a:solidFill>
                  <a:srgbClr val="002060"/>
                </a:solidFill>
                <a:latin typeface="Calibri"/>
                <a:cs typeface="Calibri"/>
              </a:rPr>
              <a:t>г</a:t>
            </a:r>
            <a:r>
              <a:rPr sz="1600" b="1" dirty="0">
                <a:solidFill>
                  <a:srgbClr val="002060"/>
                </a:solidFill>
                <a:latin typeface="Calibri"/>
                <a:cs typeface="Calibri"/>
              </a:rPr>
              <a:t>ра</a:t>
            </a:r>
            <a:r>
              <a:rPr sz="1600" b="1" spc="15" dirty="0">
                <a:solidFill>
                  <a:srgbClr val="002060"/>
                </a:solidFill>
                <a:latin typeface="Calibri"/>
                <a:cs typeface="Calibri"/>
              </a:rPr>
              <a:t>м</a:t>
            </a:r>
            <a:r>
              <a:rPr sz="1600" b="1" spc="5" dirty="0">
                <a:solidFill>
                  <a:srgbClr val="002060"/>
                </a:solidFill>
                <a:latin typeface="Calibri"/>
                <a:cs typeface="Calibri"/>
              </a:rPr>
              <a:t>м</a:t>
            </a:r>
            <a:endParaRPr sz="16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95242" y="2345434"/>
            <a:ext cx="3448758" cy="294132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609362" y="2491486"/>
            <a:ext cx="1789401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600" b="1" u="heavy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Малая</a:t>
            </a:r>
            <a:r>
              <a:rPr sz="1600" b="1" u="heavy" spc="-8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2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Группа</a:t>
            </a:r>
            <a:r>
              <a:rPr sz="1600" b="1" u="heavy" spc="-45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5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</a:t>
            </a:r>
            <a:r>
              <a:rPr sz="1600" b="1" spc="5" dirty="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endParaRPr sz="1600" dirty="0">
              <a:solidFill>
                <a:srgbClr val="002060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002060"/>
                </a:solidFill>
                <a:latin typeface="Calibri"/>
                <a:cs typeface="Calibri"/>
              </a:rPr>
              <a:t>Выявление</a:t>
            </a:r>
            <a:endParaRPr sz="16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38125" marR="230504" indent="-2540" algn="ctr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002060"/>
                </a:solidFill>
                <a:latin typeface="Calibri"/>
                <a:cs typeface="Calibri"/>
              </a:rPr>
              <a:t>особенностей </a:t>
            </a:r>
            <a:r>
              <a:rPr sz="1600" b="1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2060"/>
                </a:solidFill>
                <a:latin typeface="Calibri"/>
                <a:cs typeface="Calibri"/>
              </a:rPr>
              <a:t>ф</a:t>
            </a:r>
            <a:r>
              <a:rPr sz="1600" b="1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1600" b="1" spc="10" dirty="0">
                <a:solidFill>
                  <a:srgbClr val="002060"/>
                </a:solidFill>
                <a:latin typeface="Calibri"/>
                <a:cs typeface="Calibri"/>
              </a:rPr>
              <a:t>н</a:t>
            </a:r>
            <a:r>
              <a:rPr sz="1600" b="1" dirty="0">
                <a:solidFill>
                  <a:srgbClr val="002060"/>
                </a:solidFill>
                <a:latin typeface="Calibri"/>
                <a:cs typeface="Calibri"/>
              </a:rPr>
              <a:t>ет</a:t>
            </a:r>
            <a:r>
              <a:rPr sz="1600" b="1" spc="-15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1600" b="1" spc="5" dirty="0">
                <a:solidFill>
                  <a:srgbClr val="002060"/>
                </a:solidFill>
                <a:latin typeface="Calibri"/>
                <a:cs typeface="Calibri"/>
              </a:rPr>
              <a:t>ч</a:t>
            </a:r>
            <a:r>
              <a:rPr sz="1600" b="1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sz="1600" b="1" spc="-5" dirty="0">
                <a:solidFill>
                  <a:srgbClr val="002060"/>
                </a:solidFill>
                <a:latin typeface="Calibri"/>
                <a:cs typeface="Calibri"/>
              </a:rPr>
              <a:t>с</a:t>
            </a:r>
            <a:r>
              <a:rPr sz="1600" b="1" spc="-30" dirty="0">
                <a:solidFill>
                  <a:srgbClr val="002060"/>
                </a:solidFill>
                <a:latin typeface="Calibri"/>
                <a:cs typeface="Calibri"/>
              </a:rPr>
              <a:t>к</a:t>
            </a:r>
            <a:r>
              <a:rPr sz="1600" b="1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1600" b="1" spc="-20" dirty="0">
                <a:solidFill>
                  <a:srgbClr val="002060"/>
                </a:solidFill>
                <a:latin typeface="Calibri"/>
                <a:cs typeface="Calibri"/>
              </a:rPr>
              <a:t>г</a:t>
            </a:r>
            <a:r>
              <a:rPr sz="1600" b="1" dirty="0">
                <a:solidFill>
                  <a:srgbClr val="002060"/>
                </a:solidFill>
                <a:latin typeface="Calibri"/>
                <a:cs typeface="Calibri"/>
              </a:rPr>
              <a:t>о,  морфемного,</a:t>
            </a:r>
            <a:endParaRPr sz="16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600" b="1" dirty="0">
                <a:solidFill>
                  <a:srgbClr val="002060"/>
                </a:solidFill>
                <a:latin typeface="Calibri"/>
                <a:cs typeface="Calibri"/>
              </a:rPr>
              <a:t>мор</a:t>
            </a:r>
            <a:r>
              <a:rPr sz="1600" b="1" spc="-5" dirty="0">
                <a:solidFill>
                  <a:srgbClr val="002060"/>
                </a:solidFill>
                <a:latin typeface="Calibri"/>
                <a:cs typeface="Calibri"/>
              </a:rPr>
              <a:t>ф</a:t>
            </a:r>
            <a:r>
              <a:rPr sz="1600" b="1" spc="-30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1600" b="1" spc="-10" dirty="0">
                <a:solidFill>
                  <a:srgbClr val="002060"/>
                </a:solidFill>
                <a:latin typeface="Calibri"/>
                <a:cs typeface="Calibri"/>
              </a:rPr>
              <a:t>л</a:t>
            </a:r>
            <a:r>
              <a:rPr sz="1600" b="1" dirty="0">
                <a:solidFill>
                  <a:srgbClr val="002060"/>
                </a:solidFill>
                <a:latin typeface="Calibri"/>
                <a:cs typeface="Calibri"/>
              </a:rPr>
              <a:t>огич</a:t>
            </a:r>
            <a:r>
              <a:rPr sz="1600" b="1" spc="10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sz="1600" b="1" spc="-5" dirty="0">
                <a:solidFill>
                  <a:srgbClr val="002060"/>
                </a:solidFill>
                <a:latin typeface="Calibri"/>
                <a:cs typeface="Calibri"/>
              </a:rPr>
              <a:t>с</a:t>
            </a:r>
            <a:r>
              <a:rPr sz="1600" b="1" spc="-30" dirty="0">
                <a:solidFill>
                  <a:srgbClr val="002060"/>
                </a:solidFill>
                <a:latin typeface="Calibri"/>
                <a:cs typeface="Calibri"/>
              </a:rPr>
              <a:t>к</a:t>
            </a:r>
            <a:r>
              <a:rPr sz="1600" b="1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1600" b="1" spc="-20" dirty="0">
                <a:solidFill>
                  <a:srgbClr val="002060"/>
                </a:solidFill>
                <a:latin typeface="Calibri"/>
                <a:cs typeface="Calibri"/>
              </a:rPr>
              <a:t>г</a:t>
            </a:r>
            <a:r>
              <a:rPr sz="1600" b="1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1600" b="1" spc="-1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2060"/>
                </a:solidFill>
                <a:latin typeface="Calibri"/>
                <a:cs typeface="Calibri"/>
              </a:rPr>
              <a:t>и  </a:t>
            </a:r>
            <a:r>
              <a:rPr sz="1600" b="1" spc="-5" dirty="0">
                <a:solidFill>
                  <a:srgbClr val="002060"/>
                </a:solidFill>
                <a:latin typeface="Calibri"/>
                <a:cs typeface="Calibri"/>
              </a:rPr>
              <a:t>синтаксического</a:t>
            </a:r>
            <a:endParaRPr sz="1600" dirty="0">
              <a:solidFill>
                <a:srgbClr val="002060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b="1" spc="5" dirty="0">
                <a:solidFill>
                  <a:srgbClr val="002060"/>
                </a:solidFill>
                <a:latin typeface="Calibri"/>
                <a:cs typeface="Calibri"/>
              </a:rPr>
              <a:t>разборов</a:t>
            </a:r>
            <a:r>
              <a:rPr sz="1600" b="1" spc="-8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1600" b="1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2060"/>
                </a:solidFill>
                <a:latin typeface="Calibri"/>
                <a:cs typeface="Calibri"/>
              </a:rPr>
              <a:t>их</a:t>
            </a:r>
            <a:endParaRPr sz="1600" dirty="0">
              <a:solidFill>
                <a:srgbClr val="002060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002060"/>
                </a:solidFill>
                <a:latin typeface="Calibri"/>
                <a:cs typeface="Calibri"/>
              </a:rPr>
              <a:t>выполнение</a:t>
            </a:r>
            <a:endParaRPr sz="16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03813" y="4924891"/>
            <a:ext cx="8915985" cy="1702725"/>
            <a:chOff x="357162" y="4929251"/>
            <a:chExt cx="8041601" cy="1686433"/>
          </a:xfrm>
        </p:grpSpPr>
        <p:sp>
          <p:nvSpPr>
            <p:cNvPr id="11" name="object 11"/>
            <p:cNvSpPr/>
            <p:nvPr/>
          </p:nvSpPr>
          <p:spPr>
            <a:xfrm>
              <a:off x="357162" y="4929251"/>
              <a:ext cx="7982001" cy="357505"/>
            </a:xfrm>
            <a:custGeom>
              <a:avLst/>
              <a:gdLst/>
              <a:ahLst/>
              <a:cxnLst/>
              <a:rect l="l" t="t" r="r" b="b"/>
              <a:pathLst>
                <a:path w="8573135" h="357504">
                  <a:moveTo>
                    <a:pt x="8572588" y="0"/>
                  </a:moveTo>
                  <a:lnTo>
                    <a:pt x="8570247" y="69476"/>
                  </a:lnTo>
                  <a:lnTo>
                    <a:pt x="8563857" y="126237"/>
                  </a:lnTo>
                  <a:lnTo>
                    <a:pt x="8554372" y="164520"/>
                  </a:lnTo>
                  <a:lnTo>
                    <a:pt x="8542743" y="178562"/>
                  </a:lnTo>
                  <a:lnTo>
                    <a:pt x="4316056" y="178562"/>
                  </a:lnTo>
                  <a:lnTo>
                    <a:pt x="4304448" y="192585"/>
                  </a:lnTo>
                  <a:lnTo>
                    <a:pt x="4295006" y="230838"/>
                  </a:lnTo>
                  <a:lnTo>
                    <a:pt x="4288660" y="287593"/>
                  </a:lnTo>
                  <a:lnTo>
                    <a:pt x="4286338" y="357124"/>
                  </a:lnTo>
                  <a:lnTo>
                    <a:pt x="4283997" y="287593"/>
                  </a:lnTo>
                  <a:lnTo>
                    <a:pt x="4277607" y="230838"/>
                  </a:lnTo>
                  <a:lnTo>
                    <a:pt x="4268122" y="192585"/>
                  </a:lnTo>
                  <a:lnTo>
                    <a:pt x="4256493" y="178562"/>
                  </a:lnTo>
                  <a:lnTo>
                    <a:pt x="29756" y="178562"/>
                  </a:lnTo>
                  <a:lnTo>
                    <a:pt x="18173" y="164520"/>
                  </a:lnTo>
                  <a:lnTo>
                    <a:pt x="8715" y="126237"/>
                  </a:lnTo>
                  <a:lnTo>
                    <a:pt x="2338" y="69476"/>
                  </a:lnTo>
                  <a:lnTo>
                    <a:pt x="0" y="0"/>
                  </a:lnTo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1188" y="5027015"/>
              <a:ext cx="882396" cy="103784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0915" y="5916168"/>
              <a:ext cx="7927848" cy="699516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909343" y="5926236"/>
            <a:ext cx="8094253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solidFill>
                  <a:srgbClr val="002060"/>
                </a:solidFill>
                <a:latin typeface="Calibri"/>
                <a:cs typeface="Calibri"/>
              </a:rPr>
              <a:t>Результат</a:t>
            </a:r>
            <a:r>
              <a:rPr b="1" spc="-9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2060"/>
                </a:solidFill>
                <a:latin typeface="Calibri"/>
                <a:cs typeface="Calibri"/>
              </a:rPr>
              <a:t>групповой</a:t>
            </a:r>
            <a:r>
              <a:rPr b="1" spc="-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b="1" spc="5" dirty="0">
                <a:solidFill>
                  <a:srgbClr val="002060"/>
                </a:solidFill>
                <a:latin typeface="Calibri"/>
                <a:cs typeface="Calibri"/>
              </a:rPr>
              <a:t>работы</a:t>
            </a:r>
            <a:r>
              <a:rPr b="1" spc="-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2060"/>
                </a:solidFill>
                <a:latin typeface="Calibri"/>
                <a:cs typeface="Calibri"/>
              </a:rPr>
              <a:t>–</a:t>
            </a:r>
            <a:r>
              <a:rPr b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2060"/>
                </a:solidFill>
                <a:latin typeface="Calibri"/>
                <a:cs typeface="Calibri"/>
              </a:rPr>
              <a:t>создание</a:t>
            </a:r>
            <a:r>
              <a:rPr b="1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b="1" spc="5" dirty="0">
                <a:solidFill>
                  <a:srgbClr val="002060"/>
                </a:solidFill>
                <a:latin typeface="Calibri"/>
                <a:cs typeface="Calibri"/>
              </a:rPr>
              <a:t>справочных</a:t>
            </a:r>
            <a:r>
              <a:rPr b="1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02060"/>
                </a:solidFill>
                <a:latin typeface="Calibri"/>
                <a:cs typeface="Calibri"/>
              </a:rPr>
              <a:t>листов</a:t>
            </a:r>
            <a:r>
              <a:rPr b="1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2060"/>
                </a:solidFill>
                <a:latin typeface="Calibri"/>
                <a:cs typeface="Calibri"/>
              </a:rPr>
              <a:t>–</a:t>
            </a:r>
            <a:r>
              <a:rPr b="1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2060"/>
                </a:solidFill>
                <a:latin typeface="Calibri"/>
                <a:cs typeface="Calibri"/>
              </a:rPr>
              <a:t>эталонов</a:t>
            </a:r>
            <a:r>
              <a:rPr b="1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2060"/>
                </a:solidFill>
                <a:latin typeface="Calibri"/>
                <a:cs typeface="Calibri"/>
              </a:rPr>
              <a:t>ответов</a:t>
            </a:r>
          </a:p>
        </p:txBody>
      </p:sp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258685"/>
            <a:ext cx="7692924" cy="776070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836044" y="172852"/>
            <a:ext cx="6314441" cy="4424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b="1" spc="-25" dirty="0" err="1">
                <a:solidFill>
                  <a:srgbClr val="002060"/>
                </a:solidFill>
              </a:rPr>
              <a:t>Гупповая</a:t>
            </a:r>
            <a:r>
              <a:rPr sz="2800" b="1" dirty="0">
                <a:solidFill>
                  <a:srgbClr val="002060"/>
                </a:solidFill>
              </a:rPr>
              <a:t> </a:t>
            </a:r>
            <a:r>
              <a:rPr sz="2800" b="1" spc="-5" dirty="0">
                <a:solidFill>
                  <a:srgbClr val="002060"/>
                </a:solidFill>
              </a:rPr>
              <a:t>форма</a:t>
            </a:r>
            <a:r>
              <a:rPr sz="2800" b="1" spc="-20" dirty="0">
                <a:solidFill>
                  <a:srgbClr val="002060"/>
                </a:solidFill>
              </a:rPr>
              <a:t> </a:t>
            </a:r>
            <a:r>
              <a:rPr sz="2800" b="1" spc="-15" dirty="0">
                <a:solidFill>
                  <a:srgbClr val="002060"/>
                </a:solidFill>
              </a:rPr>
              <a:t>обучения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699005" y="782840"/>
            <a:ext cx="5399405" cy="11503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Выполнение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заданий</a:t>
            </a:r>
            <a:r>
              <a:rPr sz="2000" b="1" u="heavy" spc="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к</a:t>
            </a:r>
            <a:r>
              <a:rPr sz="20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Тексту</a:t>
            </a:r>
            <a:r>
              <a:rPr sz="2000" b="1" u="heavy" spc="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1</a:t>
            </a:r>
            <a:r>
              <a:rPr sz="20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(5</a:t>
            </a:r>
            <a:r>
              <a:rPr lang="ru-RU" sz="20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класс)</a:t>
            </a: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Зад.1-2.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Осложненное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списывание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текста: расставьте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пропущенные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 буквы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 знаки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препинания.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Выполните </a:t>
            </a:r>
            <a:r>
              <a:rPr sz="1800" b="1" spc="-3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разборы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0E71B50-588E-A192-8B13-E1AD2C7CA3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176" y="465515"/>
            <a:ext cx="1792985" cy="11967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8694" y="-47625"/>
            <a:ext cx="5576569" cy="3810000"/>
            <a:chOff x="458712" y="27442"/>
            <a:chExt cx="5576570" cy="3810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8712" y="27442"/>
              <a:ext cx="5576334" cy="380997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555" y="188594"/>
              <a:ext cx="5256530" cy="3481704"/>
            </a:xfrm>
            <a:prstGeom prst="rect">
              <a:avLst/>
            </a:prstGeom>
          </p:spPr>
        </p:pic>
      </p:grp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123318"/>
              </p:ext>
            </p:extLst>
          </p:nvPr>
        </p:nvGraphicFramePr>
        <p:xfrm>
          <a:off x="1101666" y="3516035"/>
          <a:ext cx="7942011" cy="30979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08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3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443">
                <a:tc>
                  <a:txBody>
                    <a:bodyPr/>
                    <a:lstStyle/>
                    <a:p>
                      <a:pPr marL="7321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Формулировка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орфограммы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Примеры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из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текста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922">
                <a:tc>
                  <a:txBody>
                    <a:bodyPr/>
                    <a:lstStyle/>
                    <a:p>
                      <a:pPr marL="91440" marR="4489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Безударная</a:t>
                      </a:r>
                      <a:r>
                        <a:rPr sz="14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проверяемая</a:t>
                      </a:r>
                      <a:r>
                        <a:rPr sz="14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гласная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корне </a:t>
                      </a:r>
                      <a:r>
                        <a:rPr sz="1400" b="1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слова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ревьях,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b="1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я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ву,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ловой,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млей,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сна,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гут…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44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Правописание</a:t>
                      </a:r>
                      <a:r>
                        <a:rPr sz="14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Ъ и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Ь</a:t>
                      </a:r>
                      <a:endParaRPr sz="1400" b="1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Дерев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ь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ях,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чк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и, появя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тс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я,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объявя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тс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я…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84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Правописание</a:t>
                      </a:r>
                      <a:r>
                        <a:rPr sz="14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суффиксов</a:t>
                      </a:r>
                      <a:r>
                        <a:rPr sz="14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разных</a:t>
                      </a:r>
                      <a:r>
                        <a:rPr sz="14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частей</a:t>
                      </a:r>
                      <a:r>
                        <a:rPr sz="14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речи</a:t>
                      </a:r>
                      <a:endParaRPr sz="1400" b="1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Кустарн</a:t>
                      </a:r>
                      <a:r>
                        <a:rPr sz="1400" b="1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ках,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дом</a:t>
                      </a:r>
                      <a:r>
                        <a:rPr sz="1400" b="1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ки…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26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Правописание</a:t>
                      </a:r>
                      <a:r>
                        <a:rPr sz="14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окончаний</a:t>
                      </a:r>
                      <a:r>
                        <a:rPr sz="14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разных</a:t>
                      </a:r>
                      <a:r>
                        <a:rPr sz="14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частей</a:t>
                      </a:r>
                      <a:r>
                        <a:rPr sz="14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речи</a:t>
                      </a:r>
                      <a:endParaRPr sz="1400" b="1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Похож</a:t>
                      </a:r>
                      <a:r>
                        <a:rPr sz="1400" b="1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развяж</a:t>
                      </a:r>
                      <a:r>
                        <a:rPr sz="14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расправ</a:t>
                      </a:r>
                      <a:r>
                        <a:rPr sz="14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я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т…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8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Правописание</a:t>
                      </a:r>
                      <a:r>
                        <a:rPr sz="14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4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разными</a:t>
                      </a:r>
                      <a:r>
                        <a:rPr sz="14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частями</a:t>
                      </a:r>
                      <a:r>
                        <a:rPr sz="14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речи</a:t>
                      </a:r>
                      <a:endParaRPr sz="1400" b="1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Не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большие,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не</a:t>
                      </a:r>
                      <a:r>
                        <a:rPr sz="1400" b="1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понимают,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не</a:t>
                      </a:r>
                      <a:r>
                        <a:rPr sz="1400" b="1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нашла…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8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Правописание</a:t>
                      </a:r>
                      <a:r>
                        <a:rPr sz="14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приставок</a:t>
                      </a:r>
                      <a:r>
                        <a:rPr sz="14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–з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-с</a:t>
                      </a: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Нера</a:t>
                      </a:r>
                      <a:r>
                        <a:rPr sz="14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крытые,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ра</a:t>
                      </a:r>
                      <a:r>
                        <a:rPr sz="1400" b="1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правляют,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ра</a:t>
                      </a:r>
                      <a:r>
                        <a:rPr sz="14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стилается…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26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Правописание</a:t>
                      </a:r>
                      <a:r>
                        <a:rPr sz="140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 err="1">
                          <a:latin typeface="Calibri"/>
                          <a:cs typeface="Calibri"/>
                        </a:rPr>
                        <a:t>проверяемых</a:t>
                      </a:r>
                      <a:r>
                        <a:rPr sz="14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 err="1">
                          <a:latin typeface="Calibri"/>
                          <a:cs typeface="Calibri"/>
                        </a:rPr>
                        <a:t>согласных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Зага</a:t>
                      </a:r>
                      <a:r>
                        <a:rPr sz="14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ки,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разга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ки,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вни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кни</a:t>
                      </a:r>
                      <a:r>
                        <a:rPr sz="14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ж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ку…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703515" y="405774"/>
            <a:ext cx="8382789" cy="3028288"/>
            <a:chOff x="714349" y="410491"/>
            <a:chExt cx="8382789" cy="3028288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4171" y="1574776"/>
              <a:ext cx="3172967" cy="98298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42974" y="857250"/>
              <a:ext cx="4500880" cy="1285875"/>
            </a:xfrm>
            <a:custGeom>
              <a:avLst/>
              <a:gdLst/>
              <a:ahLst/>
              <a:cxnLst/>
              <a:rect l="l" t="t" r="r" b="b"/>
              <a:pathLst>
                <a:path w="4500880" h="1285875">
                  <a:moveTo>
                    <a:pt x="285775" y="107187"/>
                  </a:moveTo>
                  <a:lnTo>
                    <a:pt x="313840" y="65472"/>
                  </a:lnTo>
                  <a:lnTo>
                    <a:pt x="390375" y="31400"/>
                  </a:lnTo>
                  <a:lnTo>
                    <a:pt x="443229" y="18310"/>
                  </a:lnTo>
                  <a:lnTo>
                    <a:pt x="503891" y="8425"/>
                  </a:lnTo>
                  <a:lnTo>
                    <a:pt x="570927" y="2178"/>
                  </a:lnTo>
                  <a:lnTo>
                    <a:pt x="642899" y="0"/>
                  </a:lnTo>
                  <a:lnTo>
                    <a:pt x="714913" y="2178"/>
                  </a:lnTo>
                  <a:lnTo>
                    <a:pt x="781980" y="8425"/>
                  </a:lnTo>
                  <a:lnTo>
                    <a:pt x="842665" y="18310"/>
                  </a:lnTo>
                  <a:lnTo>
                    <a:pt x="895534" y="31400"/>
                  </a:lnTo>
                  <a:lnTo>
                    <a:pt x="939151" y="47265"/>
                  </a:lnTo>
                  <a:lnTo>
                    <a:pt x="992894" y="85590"/>
                  </a:lnTo>
                  <a:lnTo>
                    <a:pt x="1000150" y="107187"/>
                  </a:lnTo>
                  <a:lnTo>
                    <a:pt x="992894" y="128779"/>
                  </a:lnTo>
                  <a:lnTo>
                    <a:pt x="972083" y="148883"/>
                  </a:lnTo>
                  <a:lnTo>
                    <a:pt x="895534" y="182911"/>
                  </a:lnTo>
                  <a:lnTo>
                    <a:pt x="842665" y="195978"/>
                  </a:lnTo>
                  <a:lnTo>
                    <a:pt x="781980" y="205843"/>
                  </a:lnTo>
                  <a:lnTo>
                    <a:pt x="714913" y="212076"/>
                  </a:lnTo>
                  <a:lnTo>
                    <a:pt x="642899" y="214249"/>
                  </a:lnTo>
                  <a:lnTo>
                    <a:pt x="570927" y="212076"/>
                  </a:lnTo>
                  <a:lnTo>
                    <a:pt x="503891" y="205843"/>
                  </a:lnTo>
                  <a:lnTo>
                    <a:pt x="443229" y="195978"/>
                  </a:lnTo>
                  <a:lnTo>
                    <a:pt x="390375" y="182911"/>
                  </a:lnTo>
                  <a:lnTo>
                    <a:pt x="346767" y="167070"/>
                  </a:lnTo>
                  <a:lnTo>
                    <a:pt x="293031" y="128779"/>
                  </a:lnTo>
                  <a:lnTo>
                    <a:pt x="285775" y="107187"/>
                  </a:lnTo>
                  <a:close/>
                </a:path>
                <a:path w="4500880" h="1285875">
                  <a:moveTo>
                    <a:pt x="3929151" y="892937"/>
                  </a:moveTo>
                  <a:lnTo>
                    <a:pt x="3958187" y="845805"/>
                  </a:lnTo>
                  <a:lnTo>
                    <a:pt x="3991913" y="825903"/>
                  </a:lnTo>
                  <a:lnTo>
                    <a:pt x="4036160" y="809302"/>
                  </a:lnTo>
                  <a:lnTo>
                    <a:pt x="4089215" y="796646"/>
                  </a:lnTo>
                  <a:lnTo>
                    <a:pt x="4149367" y="788580"/>
                  </a:lnTo>
                  <a:lnTo>
                    <a:pt x="4214901" y="785749"/>
                  </a:lnTo>
                  <a:lnTo>
                    <a:pt x="4280395" y="788580"/>
                  </a:lnTo>
                  <a:lnTo>
                    <a:pt x="4340531" y="796646"/>
                  </a:lnTo>
                  <a:lnTo>
                    <a:pt x="4393589" y="809302"/>
                  </a:lnTo>
                  <a:lnTo>
                    <a:pt x="4437849" y="825903"/>
                  </a:lnTo>
                  <a:lnTo>
                    <a:pt x="4471593" y="845805"/>
                  </a:lnTo>
                  <a:lnTo>
                    <a:pt x="4500651" y="892937"/>
                  </a:lnTo>
                  <a:lnTo>
                    <a:pt x="4493100" y="917509"/>
                  </a:lnTo>
                  <a:lnTo>
                    <a:pt x="4471593" y="940068"/>
                  </a:lnTo>
                  <a:lnTo>
                    <a:pt x="4437849" y="959970"/>
                  </a:lnTo>
                  <a:lnTo>
                    <a:pt x="4393589" y="976571"/>
                  </a:lnTo>
                  <a:lnTo>
                    <a:pt x="4340531" y="989227"/>
                  </a:lnTo>
                  <a:lnTo>
                    <a:pt x="4280395" y="997293"/>
                  </a:lnTo>
                  <a:lnTo>
                    <a:pt x="4214901" y="1000125"/>
                  </a:lnTo>
                  <a:lnTo>
                    <a:pt x="4149367" y="997293"/>
                  </a:lnTo>
                  <a:lnTo>
                    <a:pt x="4089215" y="989227"/>
                  </a:lnTo>
                  <a:lnTo>
                    <a:pt x="4036160" y="976571"/>
                  </a:lnTo>
                  <a:lnTo>
                    <a:pt x="3991913" y="959970"/>
                  </a:lnTo>
                  <a:lnTo>
                    <a:pt x="3958187" y="940068"/>
                  </a:lnTo>
                  <a:lnTo>
                    <a:pt x="3929151" y="892937"/>
                  </a:lnTo>
                  <a:close/>
                </a:path>
                <a:path w="4500880" h="1285875">
                  <a:moveTo>
                    <a:pt x="500024" y="1035812"/>
                  </a:moveTo>
                  <a:lnTo>
                    <a:pt x="525301" y="994096"/>
                  </a:lnTo>
                  <a:lnTo>
                    <a:pt x="594226" y="960024"/>
                  </a:lnTo>
                  <a:lnTo>
                    <a:pt x="641820" y="946934"/>
                  </a:lnTo>
                  <a:lnTo>
                    <a:pt x="696441" y="937049"/>
                  </a:lnTo>
                  <a:lnTo>
                    <a:pt x="756796" y="930802"/>
                  </a:lnTo>
                  <a:lnTo>
                    <a:pt x="821588" y="928624"/>
                  </a:lnTo>
                  <a:lnTo>
                    <a:pt x="886375" y="930802"/>
                  </a:lnTo>
                  <a:lnTo>
                    <a:pt x="946715" y="937049"/>
                  </a:lnTo>
                  <a:lnTo>
                    <a:pt x="1001316" y="946934"/>
                  </a:lnTo>
                  <a:lnTo>
                    <a:pt x="1048886" y="960024"/>
                  </a:lnTo>
                  <a:lnTo>
                    <a:pt x="1088134" y="975889"/>
                  </a:lnTo>
                  <a:lnTo>
                    <a:pt x="1136495" y="1014214"/>
                  </a:lnTo>
                  <a:lnTo>
                    <a:pt x="1143025" y="1035812"/>
                  </a:lnTo>
                  <a:lnTo>
                    <a:pt x="1136495" y="1057409"/>
                  </a:lnTo>
                  <a:lnTo>
                    <a:pt x="1117768" y="1077527"/>
                  </a:lnTo>
                  <a:lnTo>
                    <a:pt x="1048886" y="1111599"/>
                  </a:lnTo>
                  <a:lnTo>
                    <a:pt x="1001316" y="1124689"/>
                  </a:lnTo>
                  <a:lnTo>
                    <a:pt x="946715" y="1134574"/>
                  </a:lnTo>
                  <a:lnTo>
                    <a:pt x="886375" y="1140821"/>
                  </a:lnTo>
                  <a:lnTo>
                    <a:pt x="821588" y="1143000"/>
                  </a:lnTo>
                  <a:lnTo>
                    <a:pt x="756796" y="1140821"/>
                  </a:lnTo>
                  <a:lnTo>
                    <a:pt x="696441" y="1134574"/>
                  </a:lnTo>
                  <a:lnTo>
                    <a:pt x="641820" y="1124689"/>
                  </a:lnTo>
                  <a:lnTo>
                    <a:pt x="594226" y="1111599"/>
                  </a:lnTo>
                  <a:lnTo>
                    <a:pt x="554955" y="1095734"/>
                  </a:lnTo>
                  <a:lnTo>
                    <a:pt x="506559" y="1057409"/>
                  </a:lnTo>
                  <a:lnTo>
                    <a:pt x="500024" y="1035812"/>
                  </a:lnTo>
                  <a:close/>
                </a:path>
                <a:path w="4500880" h="1285875">
                  <a:moveTo>
                    <a:pt x="1500149" y="1035812"/>
                  </a:moveTo>
                  <a:lnTo>
                    <a:pt x="1525426" y="994096"/>
                  </a:lnTo>
                  <a:lnTo>
                    <a:pt x="1594351" y="960024"/>
                  </a:lnTo>
                  <a:lnTo>
                    <a:pt x="1641945" y="946934"/>
                  </a:lnTo>
                  <a:lnTo>
                    <a:pt x="1696566" y="937049"/>
                  </a:lnTo>
                  <a:lnTo>
                    <a:pt x="1756921" y="930802"/>
                  </a:lnTo>
                  <a:lnTo>
                    <a:pt x="1821713" y="928624"/>
                  </a:lnTo>
                  <a:lnTo>
                    <a:pt x="1886500" y="930802"/>
                  </a:lnTo>
                  <a:lnTo>
                    <a:pt x="1946840" y="937049"/>
                  </a:lnTo>
                  <a:lnTo>
                    <a:pt x="2001441" y="946934"/>
                  </a:lnTo>
                  <a:lnTo>
                    <a:pt x="2049011" y="960024"/>
                  </a:lnTo>
                  <a:lnTo>
                    <a:pt x="2088259" y="975889"/>
                  </a:lnTo>
                  <a:lnTo>
                    <a:pt x="2136620" y="1014214"/>
                  </a:lnTo>
                  <a:lnTo>
                    <a:pt x="2143150" y="1035812"/>
                  </a:lnTo>
                  <a:lnTo>
                    <a:pt x="2136620" y="1057409"/>
                  </a:lnTo>
                  <a:lnTo>
                    <a:pt x="2117893" y="1077527"/>
                  </a:lnTo>
                  <a:lnTo>
                    <a:pt x="2049011" y="1111599"/>
                  </a:lnTo>
                  <a:lnTo>
                    <a:pt x="2001441" y="1124689"/>
                  </a:lnTo>
                  <a:lnTo>
                    <a:pt x="1946840" y="1134574"/>
                  </a:lnTo>
                  <a:lnTo>
                    <a:pt x="1886500" y="1140821"/>
                  </a:lnTo>
                  <a:lnTo>
                    <a:pt x="1821713" y="1143000"/>
                  </a:lnTo>
                  <a:lnTo>
                    <a:pt x="1756921" y="1140821"/>
                  </a:lnTo>
                  <a:lnTo>
                    <a:pt x="1696566" y="1134574"/>
                  </a:lnTo>
                  <a:lnTo>
                    <a:pt x="1641945" y="1124689"/>
                  </a:lnTo>
                  <a:lnTo>
                    <a:pt x="1594351" y="1111599"/>
                  </a:lnTo>
                  <a:lnTo>
                    <a:pt x="1555080" y="1095734"/>
                  </a:lnTo>
                  <a:lnTo>
                    <a:pt x="1506684" y="1057409"/>
                  </a:lnTo>
                  <a:lnTo>
                    <a:pt x="1500149" y="1035812"/>
                  </a:lnTo>
                  <a:close/>
                </a:path>
                <a:path w="4500880" h="1285875">
                  <a:moveTo>
                    <a:pt x="4000525" y="250062"/>
                  </a:moveTo>
                  <a:lnTo>
                    <a:pt x="4034650" y="195970"/>
                  </a:lnTo>
                  <a:lnTo>
                    <a:pt x="4073740" y="174275"/>
                  </a:lnTo>
                  <a:lnTo>
                    <a:pt x="4124345" y="157512"/>
                  </a:lnTo>
                  <a:lnTo>
                    <a:pt x="4184087" y="146704"/>
                  </a:lnTo>
                  <a:lnTo>
                    <a:pt x="4250588" y="142875"/>
                  </a:lnTo>
                  <a:lnTo>
                    <a:pt x="4317045" y="146704"/>
                  </a:lnTo>
                  <a:lnTo>
                    <a:pt x="4376774" y="157512"/>
                  </a:lnTo>
                  <a:lnTo>
                    <a:pt x="4427388" y="174275"/>
                  </a:lnTo>
                  <a:lnTo>
                    <a:pt x="4466497" y="195970"/>
                  </a:lnTo>
                  <a:lnTo>
                    <a:pt x="4500651" y="250062"/>
                  </a:lnTo>
                  <a:lnTo>
                    <a:pt x="4491714" y="278542"/>
                  </a:lnTo>
                  <a:lnTo>
                    <a:pt x="4466497" y="304122"/>
                  </a:lnTo>
                  <a:lnTo>
                    <a:pt x="4427388" y="325786"/>
                  </a:lnTo>
                  <a:lnTo>
                    <a:pt x="4376774" y="342518"/>
                  </a:lnTo>
                  <a:lnTo>
                    <a:pt x="4317045" y="353303"/>
                  </a:lnTo>
                  <a:lnTo>
                    <a:pt x="4250588" y="357124"/>
                  </a:lnTo>
                  <a:lnTo>
                    <a:pt x="4184087" y="353303"/>
                  </a:lnTo>
                  <a:lnTo>
                    <a:pt x="4124345" y="342518"/>
                  </a:lnTo>
                  <a:lnTo>
                    <a:pt x="4073740" y="325786"/>
                  </a:lnTo>
                  <a:lnTo>
                    <a:pt x="4034650" y="304122"/>
                  </a:lnTo>
                  <a:lnTo>
                    <a:pt x="4009453" y="278542"/>
                  </a:lnTo>
                  <a:lnTo>
                    <a:pt x="4000525" y="250062"/>
                  </a:lnTo>
                  <a:close/>
                </a:path>
                <a:path w="4500880" h="1285875">
                  <a:moveTo>
                    <a:pt x="0" y="1178687"/>
                  </a:moveTo>
                  <a:lnTo>
                    <a:pt x="34140" y="1124594"/>
                  </a:lnTo>
                  <a:lnTo>
                    <a:pt x="73242" y="1102899"/>
                  </a:lnTo>
                  <a:lnTo>
                    <a:pt x="123856" y="1086136"/>
                  </a:lnTo>
                  <a:lnTo>
                    <a:pt x="183598" y="1075328"/>
                  </a:lnTo>
                  <a:lnTo>
                    <a:pt x="250088" y="1071499"/>
                  </a:lnTo>
                  <a:lnTo>
                    <a:pt x="316535" y="1075328"/>
                  </a:lnTo>
                  <a:lnTo>
                    <a:pt x="376241" y="1086136"/>
                  </a:lnTo>
                  <a:lnTo>
                    <a:pt x="426824" y="1102899"/>
                  </a:lnTo>
                  <a:lnTo>
                    <a:pt x="465903" y="1124594"/>
                  </a:lnTo>
                  <a:lnTo>
                    <a:pt x="500024" y="1178687"/>
                  </a:lnTo>
                  <a:lnTo>
                    <a:pt x="491097" y="1207176"/>
                  </a:lnTo>
                  <a:lnTo>
                    <a:pt x="465903" y="1232779"/>
                  </a:lnTo>
                  <a:lnTo>
                    <a:pt x="426824" y="1254474"/>
                  </a:lnTo>
                  <a:lnTo>
                    <a:pt x="376241" y="1271237"/>
                  </a:lnTo>
                  <a:lnTo>
                    <a:pt x="316535" y="1282045"/>
                  </a:lnTo>
                  <a:lnTo>
                    <a:pt x="250088" y="1285875"/>
                  </a:lnTo>
                  <a:lnTo>
                    <a:pt x="183598" y="1282045"/>
                  </a:lnTo>
                  <a:lnTo>
                    <a:pt x="123856" y="1271237"/>
                  </a:lnTo>
                  <a:lnTo>
                    <a:pt x="73242" y="1254474"/>
                  </a:lnTo>
                  <a:lnTo>
                    <a:pt x="34140" y="1232779"/>
                  </a:lnTo>
                  <a:lnTo>
                    <a:pt x="8932" y="1207176"/>
                  </a:lnTo>
                  <a:lnTo>
                    <a:pt x="0" y="1178687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71625" y="857250"/>
              <a:ext cx="4000500" cy="714375"/>
            </a:xfrm>
            <a:custGeom>
              <a:avLst/>
              <a:gdLst/>
              <a:ahLst/>
              <a:cxnLst/>
              <a:rect l="l" t="t" r="r" b="b"/>
              <a:pathLst>
                <a:path w="4000500" h="714375">
                  <a:moveTo>
                    <a:pt x="2286000" y="107187"/>
                  </a:moveTo>
                  <a:lnTo>
                    <a:pt x="2311257" y="65472"/>
                  </a:lnTo>
                  <a:lnTo>
                    <a:pt x="2380138" y="31400"/>
                  </a:lnTo>
                  <a:lnTo>
                    <a:pt x="2427709" y="18310"/>
                  </a:lnTo>
                  <a:lnTo>
                    <a:pt x="2482310" y="8425"/>
                  </a:lnTo>
                  <a:lnTo>
                    <a:pt x="2542650" y="2178"/>
                  </a:lnTo>
                  <a:lnTo>
                    <a:pt x="2607437" y="0"/>
                  </a:lnTo>
                  <a:lnTo>
                    <a:pt x="2672223" y="2178"/>
                  </a:lnTo>
                  <a:lnTo>
                    <a:pt x="2732563" y="8425"/>
                  </a:lnTo>
                  <a:lnTo>
                    <a:pt x="2787164" y="18310"/>
                  </a:lnTo>
                  <a:lnTo>
                    <a:pt x="2834735" y="31400"/>
                  </a:lnTo>
                  <a:lnTo>
                    <a:pt x="2873983" y="47265"/>
                  </a:lnTo>
                  <a:lnTo>
                    <a:pt x="2922344" y="85590"/>
                  </a:lnTo>
                  <a:lnTo>
                    <a:pt x="2928874" y="107187"/>
                  </a:lnTo>
                  <a:lnTo>
                    <a:pt x="2922344" y="128779"/>
                  </a:lnTo>
                  <a:lnTo>
                    <a:pt x="2903616" y="148883"/>
                  </a:lnTo>
                  <a:lnTo>
                    <a:pt x="2834735" y="182911"/>
                  </a:lnTo>
                  <a:lnTo>
                    <a:pt x="2787164" y="195978"/>
                  </a:lnTo>
                  <a:lnTo>
                    <a:pt x="2732563" y="205843"/>
                  </a:lnTo>
                  <a:lnTo>
                    <a:pt x="2672223" y="212076"/>
                  </a:lnTo>
                  <a:lnTo>
                    <a:pt x="2607437" y="214249"/>
                  </a:lnTo>
                  <a:lnTo>
                    <a:pt x="2542650" y="212076"/>
                  </a:lnTo>
                  <a:lnTo>
                    <a:pt x="2482310" y="205843"/>
                  </a:lnTo>
                  <a:lnTo>
                    <a:pt x="2427709" y="195978"/>
                  </a:lnTo>
                  <a:lnTo>
                    <a:pt x="2380138" y="182911"/>
                  </a:lnTo>
                  <a:lnTo>
                    <a:pt x="2340890" y="167070"/>
                  </a:lnTo>
                  <a:lnTo>
                    <a:pt x="2292529" y="128779"/>
                  </a:lnTo>
                  <a:lnTo>
                    <a:pt x="2286000" y="107187"/>
                  </a:lnTo>
                  <a:close/>
                </a:path>
                <a:path w="4000500" h="714375">
                  <a:moveTo>
                    <a:pt x="0" y="607187"/>
                  </a:moveTo>
                  <a:lnTo>
                    <a:pt x="24579" y="569792"/>
                  </a:lnTo>
                  <a:lnTo>
                    <a:pt x="92404" y="538133"/>
                  </a:lnTo>
                  <a:lnTo>
                    <a:pt x="139760" y="525213"/>
                  </a:lnTo>
                  <a:lnTo>
                    <a:pt x="194601" y="514636"/>
                  </a:lnTo>
                  <a:lnTo>
                    <a:pt x="255817" y="506706"/>
                  </a:lnTo>
                  <a:lnTo>
                    <a:pt x="322299" y="501726"/>
                  </a:lnTo>
                  <a:lnTo>
                    <a:pt x="392938" y="499999"/>
                  </a:lnTo>
                  <a:lnTo>
                    <a:pt x="463539" y="501726"/>
                  </a:lnTo>
                  <a:lnTo>
                    <a:pt x="529991" y="506706"/>
                  </a:lnTo>
                  <a:lnTo>
                    <a:pt x="591185" y="514636"/>
                  </a:lnTo>
                  <a:lnTo>
                    <a:pt x="646009" y="525213"/>
                  </a:lnTo>
                  <a:lnTo>
                    <a:pt x="693355" y="538133"/>
                  </a:lnTo>
                  <a:lnTo>
                    <a:pt x="732112" y="553094"/>
                  </a:lnTo>
                  <a:lnTo>
                    <a:pt x="779419" y="587924"/>
                  </a:lnTo>
                  <a:lnTo>
                    <a:pt x="785749" y="607187"/>
                  </a:lnTo>
                  <a:lnTo>
                    <a:pt x="779419" y="626449"/>
                  </a:lnTo>
                  <a:lnTo>
                    <a:pt x="761170" y="644581"/>
                  </a:lnTo>
                  <a:lnTo>
                    <a:pt x="693355" y="676240"/>
                  </a:lnTo>
                  <a:lnTo>
                    <a:pt x="646009" y="689160"/>
                  </a:lnTo>
                  <a:lnTo>
                    <a:pt x="591185" y="699737"/>
                  </a:lnTo>
                  <a:lnTo>
                    <a:pt x="529991" y="707667"/>
                  </a:lnTo>
                  <a:lnTo>
                    <a:pt x="463539" y="712647"/>
                  </a:lnTo>
                  <a:lnTo>
                    <a:pt x="392938" y="714375"/>
                  </a:lnTo>
                  <a:lnTo>
                    <a:pt x="322299" y="712647"/>
                  </a:lnTo>
                  <a:lnTo>
                    <a:pt x="255817" y="707667"/>
                  </a:lnTo>
                  <a:lnTo>
                    <a:pt x="194601" y="699737"/>
                  </a:lnTo>
                  <a:lnTo>
                    <a:pt x="139760" y="689160"/>
                  </a:lnTo>
                  <a:lnTo>
                    <a:pt x="92404" y="676240"/>
                  </a:lnTo>
                  <a:lnTo>
                    <a:pt x="53641" y="661279"/>
                  </a:lnTo>
                  <a:lnTo>
                    <a:pt x="6329" y="626449"/>
                  </a:lnTo>
                  <a:lnTo>
                    <a:pt x="0" y="607187"/>
                  </a:lnTo>
                  <a:close/>
                </a:path>
                <a:path w="4000500" h="714375">
                  <a:moveTo>
                    <a:pt x="3214751" y="607187"/>
                  </a:moveTo>
                  <a:lnTo>
                    <a:pt x="3239329" y="569792"/>
                  </a:lnTo>
                  <a:lnTo>
                    <a:pt x="3307144" y="538133"/>
                  </a:lnTo>
                  <a:lnTo>
                    <a:pt x="3354490" y="525213"/>
                  </a:lnTo>
                  <a:lnTo>
                    <a:pt x="3409315" y="514636"/>
                  </a:lnTo>
                  <a:lnTo>
                    <a:pt x="3470508" y="506706"/>
                  </a:lnTo>
                  <a:lnTo>
                    <a:pt x="3536960" y="501726"/>
                  </a:lnTo>
                  <a:lnTo>
                    <a:pt x="3607562" y="499999"/>
                  </a:lnTo>
                  <a:lnTo>
                    <a:pt x="3678200" y="501726"/>
                  </a:lnTo>
                  <a:lnTo>
                    <a:pt x="3744682" y="506706"/>
                  </a:lnTo>
                  <a:lnTo>
                    <a:pt x="3805898" y="514636"/>
                  </a:lnTo>
                  <a:lnTo>
                    <a:pt x="3860739" y="525213"/>
                  </a:lnTo>
                  <a:lnTo>
                    <a:pt x="3908095" y="538133"/>
                  </a:lnTo>
                  <a:lnTo>
                    <a:pt x="3946858" y="553094"/>
                  </a:lnTo>
                  <a:lnTo>
                    <a:pt x="3994170" y="587924"/>
                  </a:lnTo>
                  <a:lnTo>
                    <a:pt x="4000500" y="607187"/>
                  </a:lnTo>
                  <a:lnTo>
                    <a:pt x="3994170" y="626449"/>
                  </a:lnTo>
                  <a:lnTo>
                    <a:pt x="3975920" y="644581"/>
                  </a:lnTo>
                  <a:lnTo>
                    <a:pt x="3908095" y="676240"/>
                  </a:lnTo>
                  <a:lnTo>
                    <a:pt x="3860739" y="689160"/>
                  </a:lnTo>
                  <a:lnTo>
                    <a:pt x="3805898" y="699737"/>
                  </a:lnTo>
                  <a:lnTo>
                    <a:pt x="3744682" y="707667"/>
                  </a:lnTo>
                  <a:lnTo>
                    <a:pt x="3678200" y="712647"/>
                  </a:lnTo>
                  <a:lnTo>
                    <a:pt x="3607562" y="714375"/>
                  </a:lnTo>
                  <a:lnTo>
                    <a:pt x="3536960" y="712647"/>
                  </a:lnTo>
                  <a:lnTo>
                    <a:pt x="3470508" y="707667"/>
                  </a:lnTo>
                  <a:lnTo>
                    <a:pt x="3409315" y="699737"/>
                  </a:lnTo>
                  <a:lnTo>
                    <a:pt x="3354490" y="689160"/>
                  </a:lnTo>
                  <a:lnTo>
                    <a:pt x="3307144" y="676240"/>
                  </a:lnTo>
                  <a:lnTo>
                    <a:pt x="3268387" y="661279"/>
                  </a:lnTo>
                  <a:lnTo>
                    <a:pt x="3221080" y="626449"/>
                  </a:lnTo>
                  <a:lnTo>
                    <a:pt x="3214751" y="607187"/>
                  </a:lnTo>
                  <a:close/>
                </a:path>
              </a:pathLst>
            </a:custGeom>
            <a:ln w="31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86000" y="857250"/>
              <a:ext cx="1929130" cy="1000125"/>
            </a:xfrm>
            <a:custGeom>
              <a:avLst/>
              <a:gdLst/>
              <a:ahLst/>
              <a:cxnLst/>
              <a:rect l="l" t="t" r="r" b="b"/>
              <a:pathLst>
                <a:path w="1929129" h="1000125">
                  <a:moveTo>
                    <a:pt x="0" y="107187"/>
                  </a:moveTo>
                  <a:lnTo>
                    <a:pt x="46478" y="62007"/>
                  </a:lnTo>
                  <a:lnTo>
                    <a:pt x="122656" y="36871"/>
                  </a:lnTo>
                  <a:lnTo>
                    <a:pt x="171980" y="26296"/>
                  </a:lnTo>
                  <a:lnTo>
                    <a:pt x="227763" y="17272"/>
                  </a:lnTo>
                  <a:lnTo>
                    <a:pt x="289231" y="9964"/>
                  </a:lnTo>
                  <a:lnTo>
                    <a:pt x="355608" y="4539"/>
                  </a:lnTo>
                  <a:lnTo>
                    <a:pt x="426122" y="1162"/>
                  </a:lnTo>
                  <a:lnTo>
                    <a:pt x="499999" y="0"/>
                  </a:lnTo>
                  <a:lnTo>
                    <a:pt x="573906" y="1162"/>
                  </a:lnTo>
                  <a:lnTo>
                    <a:pt x="644446" y="4539"/>
                  </a:lnTo>
                  <a:lnTo>
                    <a:pt x="710845" y="9964"/>
                  </a:lnTo>
                  <a:lnTo>
                    <a:pt x="772328" y="17272"/>
                  </a:lnTo>
                  <a:lnTo>
                    <a:pt x="828123" y="26296"/>
                  </a:lnTo>
                  <a:lnTo>
                    <a:pt x="877456" y="36871"/>
                  </a:lnTo>
                  <a:lnTo>
                    <a:pt x="919554" y="48830"/>
                  </a:lnTo>
                  <a:lnTo>
                    <a:pt x="978951" y="76236"/>
                  </a:lnTo>
                  <a:lnTo>
                    <a:pt x="1000125" y="107187"/>
                  </a:lnTo>
                  <a:lnTo>
                    <a:pt x="994702" y="123020"/>
                  </a:lnTo>
                  <a:lnTo>
                    <a:pt x="978951" y="138128"/>
                  </a:lnTo>
                  <a:lnTo>
                    <a:pt x="919554" y="165507"/>
                  </a:lnTo>
                  <a:lnTo>
                    <a:pt x="877456" y="177449"/>
                  </a:lnTo>
                  <a:lnTo>
                    <a:pt x="828123" y="188006"/>
                  </a:lnTo>
                  <a:lnTo>
                    <a:pt x="772328" y="197014"/>
                  </a:lnTo>
                  <a:lnTo>
                    <a:pt x="710845" y="204307"/>
                  </a:lnTo>
                  <a:lnTo>
                    <a:pt x="644446" y="209720"/>
                  </a:lnTo>
                  <a:lnTo>
                    <a:pt x="573906" y="213089"/>
                  </a:lnTo>
                  <a:lnTo>
                    <a:pt x="499999" y="214249"/>
                  </a:lnTo>
                  <a:lnTo>
                    <a:pt x="426122" y="213089"/>
                  </a:lnTo>
                  <a:lnTo>
                    <a:pt x="355608" y="209720"/>
                  </a:lnTo>
                  <a:lnTo>
                    <a:pt x="289231" y="204307"/>
                  </a:lnTo>
                  <a:lnTo>
                    <a:pt x="227763" y="197014"/>
                  </a:lnTo>
                  <a:lnTo>
                    <a:pt x="171980" y="188006"/>
                  </a:lnTo>
                  <a:lnTo>
                    <a:pt x="122656" y="177449"/>
                  </a:lnTo>
                  <a:lnTo>
                    <a:pt x="80563" y="165507"/>
                  </a:lnTo>
                  <a:lnTo>
                    <a:pt x="21173" y="138128"/>
                  </a:lnTo>
                  <a:lnTo>
                    <a:pt x="0" y="107187"/>
                  </a:lnTo>
                  <a:close/>
                </a:path>
                <a:path w="1929129" h="1000125">
                  <a:moveTo>
                    <a:pt x="1214374" y="892937"/>
                  </a:moveTo>
                  <a:lnTo>
                    <a:pt x="1242458" y="851221"/>
                  </a:lnTo>
                  <a:lnTo>
                    <a:pt x="1319037" y="817149"/>
                  </a:lnTo>
                  <a:lnTo>
                    <a:pt x="1371914" y="804059"/>
                  </a:lnTo>
                  <a:lnTo>
                    <a:pt x="1432597" y="794174"/>
                  </a:lnTo>
                  <a:lnTo>
                    <a:pt x="1499647" y="787927"/>
                  </a:lnTo>
                  <a:lnTo>
                    <a:pt x="1571625" y="785749"/>
                  </a:lnTo>
                  <a:lnTo>
                    <a:pt x="1643597" y="787927"/>
                  </a:lnTo>
                  <a:lnTo>
                    <a:pt x="1710632" y="794174"/>
                  </a:lnTo>
                  <a:lnTo>
                    <a:pt x="1771295" y="804059"/>
                  </a:lnTo>
                  <a:lnTo>
                    <a:pt x="1824148" y="817149"/>
                  </a:lnTo>
                  <a:lnTo>
                    <a:pt x="1867757" y="833014"/>
                  </a:lnTo>
                  <a:lnTo>
                    <a:pt x="1921493" y="871339"/>
                  </a:lnTo>
                  <a:lnTo>
                    <a:pt x="1928749" y="892937"/>
                  </a:lnTo>
                  <a:lnTo>
                    <a:pt x="1921493" y="914534"/>
                  </a:lnTo>
                  <a:lnTo>
                    <a:pt x="1900683" y="934652"/>
                  </a:lnTo>
                  <a:lnTo>
                    <a:pt x="1824148" y="968724"/>
                  </a:lnTo>
                  <a:lnTo>
                    <a:pt x="1771295" y="981814"/>
                  </a:lnTo>
                  <a:lnTo>
                    <a:pt x="1710632" y="991699"/>
                  </a:lnTo>
                  <a:lnTo>
                    <a:pt x="1643597" y="997946"/>
                  </a:lnTo>
                  <a:lnTo>
                    <a:pt x="1571625" y="1000125"/>
                  </a:lnTo>
                  <a:lnTo>
                    <a:pt x="1499647" y="997946"/>
                  </a:lnTo>
                  <a:lnTo>
                    <a:pt x="1432597" y="991699"/>
                  </a:lnTo>
                  <a:lnTo>
                    <a:pt x="1371914" y="981814"/>
                  </a:lnTo>
                  <a:lnTo>
                    <a:pt x="1319037" y="968724"/>
                  </a:lnTo>
                  <a:lnTo>
                    <a:pt x="1275406" y="952859"/>
                  </a:lnTo>
                  <a:lnTo>
                    <a:pt x="1221635" y="914534"/>
                  </a:lnTo>
                  <a:lnTo>
                    <a:pt x="1214374" y="892937"/>
                  </a:lnTo>
                  <a:close/>
                </a:path>
              </a:pathLst>
            </a:custGeom>
            <a:ln w="31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5787" y="857250"/>
              <a:ext cx="4715510" cy="500380"/>
            </a:xfrm>
            <a:custGeom>
              <a:avLst/>
              <a:gdLst/>
              <a:ahLst/>
              <a:cxnLst/>
              <a:rect l="l" t="t" r="r" b="b"/>
              <a:pathLst>
                <a:path w="4715510" h="500380">
                  <a:moveTo>
                    <a:pt x="4071962" y="107187"/>
                  </a:moveTo>
                  <a:lnTo>
                    <a:pt x="4097220" y="65472"/>
                  </a:lnTo>
                  <a:lnTo>
                    <a:pt x="4166101" y="31400"/>
                  </a:lnTo>
                  <a:lnTo>
                    <a:pt x="4213672" y="18310"/>
                  </a:lnTo>
                  <a:lnTo>
                    <a:pt x="4268273" y="8425"/>
                  </a:lnTo>
                  <a:lnTo>
                    <a:pt x="4328613" y="2178"/>
                  </a:lnTo>
                  <a:lnTo>
                    <a:pt x="4393399" y="0"/>
                  </a:lnTo>
                  <a:lnTo>
                    <a:pt x="4458192" y="2178"/>
                  </a:lnTo>
                  <a:lnTo>
                    <a:pt x="4518546" y="8425"/>
                  </a:lnTo>
                  <a:lnTo>
                    <a:pt x="4573167" y="18310"/>
                  </a:lnTo>
                  <a:lnTo>
                    <a:pt x="4620761" y="31400"/>
                  </a:lnTo>
                  <a:lnTo>
                    <a:pt x="4660032" y="47265"/>
                  </a:lnTo>
                  <a:lnTo>
                    <a:pt x="4708428" y="85590"/>
                  </a:lnTo>
                  <a:lnTo>
                    <a:pt x="4714963" y="107187"/>
                  </a:lnTo>
                  <a:lnTo>
                    <a:pt x="4708428" y="128779"/>
                  </a:lnTo>
                  <a:lnTo>
                    <a:pt x="4689686" y="148883"/>
                  </a:lnTo>
                  <a:lnTo>
                    <a:pt x="4620761" y="182911"/>
                  </a:lnTo>
                  <a:lnTo>
                    <a:pt x="4573167" y="195978"/>
                  </a:lnTo>
                  <a:lnTo>
                    <a:pt x="4518546" y="205843"/>
                  </a:lnTo>
                  <a:lnTo>
                    <a:pt x="4458192" y="212076"/>
                  </a:lnTo>
                  <a:lnTo>
                    <a:pt x="4393399" y="214249"/>
                  </a:lnTo>
                  <a:lnTo>
                    <a:pt x="4328613" y="212076"/>
                  </a:lnTo>
                  <a:lnTo>
                    <a:pt x="4268273" y="205843"/>
                  </a:lnTo>
                  <a:lnTo>
                    <a:pt x="4213672" y="195978"/>
                  </a:lnTo>
                  <a:lnTo>
                    <a:pt x="4166101" y="182911"/>
                  </a:lnTo>
                  <a:lnTo>
                    <a:pt x="4126853" y="167070"/>
                  </a:lnTo>
                  <a:lnTo>
                    <a:pt x="4078492" y="128779"/>
                  </a:lnTo>
                  <a:lnTo>
                    <a:pt x="4071962" y="107187"/>
                  </a:lnTo>
                  <a:close/>
                </a:path>
                <a:path w="4715510" h="500380">
                  <a:moveTo>
                    <a:pt x="0" y="428625"/>
                  </a:moveTo>
                  <a:lnTo>
                    <a:pt x="28069" y="400790"/>
                  </a:lnTo>
                  <a:lnTo>
                    <a:pt x="104617" y="378063"/>
                  </a:lnTo>
                  <a:lnTo>
                    <a:pt x="157480" y="369333"/>
                  </a:lnTo>
                  <a:lnTo>
                    <a:pt x="218154" y="362741"/>
                  </a:lnTo>
                  <a:lnTo>
                    <a:pt x="285201" y="358576"/>
                  </a:lnTo>
                  <a:lnTo>
                    <a:pt x="357187" y="357124"/>
                  </a:lnTo>
                  <a:lnTo>
                    <a:pt x="429167" y="358576"/>
                  </a:lnTo>
                  <a:lnTo>
                    <a:pt x="496209" y="362741"/>
                  </a:lnTo>
                  <a:lnTo>
                    <a:pt x="556876" y="369333"/>
                  </a:lnTo>
                  <a:lnTo>
                    <a:pt x="609733" y="378063"/>
                  </a:lnTo>
                  <a:lnTo>
                    <a:pt x="653343" y="388644"/>
                  </a:lnTo>
                  <a:lnTo>
                    <a:pt x="707081" y="414212"/>
                  </a:lnTo>
                  <a:lnTo>
                    <a:pt x="714336" y="428625"/>
                  </a:lnTo>
                  <a:lnTo>
                    <a:pt x="707081" y="443031"/>
                  </a:lnTo>
                  <a:lnTo>
                    <a:pt x="686271" y="456439"/>
                  </a:lnTo>
                  <a:lnTo>
                    <a:pt x="609733" y="479123"/>
                  </a:lnTo>
                  <a:lnTo>
                    <a:pt x="556876" y="487830"/>
                  </a:lnTo>
                  <a:lnTo>
                    <a:pt x="496209" y="494401"/>
                  </a:lnTo>
                  <a:lnTo>
                    <a:pt x="429167" y="498552"/>
                  </a:lnTo>
                  <a:lnTo>
                    <a:pt x="357187" y="499999"/>
                  </a:lnTo>
                  <a:lnTo>
                    <a:pt x="285201" y="498552"/>
                  </a:lnTo>
                  <a:lnTo>
                    <a:pt x="218154" y="494401"/>
                  </a:lnTo>
                  <a:lnTo>
                    <a:pt x="157480" y="487830"/>
                  </a:lnTo>
                  <a:lnTo>
                    <a:pt x="104617" y="479123"/>
                  </a:lnTo>
                  <a:lnTo>
                    <a:pt x="61002" y="468565"/>
                  </a:lnTo>
                  <a:lnTo>
                    <a:pt x="7256" y="443031"/>
                  </a:lnTo>
                  <a:lnTo>
                    <a:pt x="0" y="428625"/>
                  </a:lnTo>
                  <a:close/>
                </a:path>
                <a:path w="4715510" h="500380">
                  <a:moveTo>
                    <a:pt x="2000211" y="428625"/>
                  </a:moveTo>
                  <a:lnTo>
                    <a:pt x="2046692" y="398478"/>
                  </a:lnTo>
                  <a:lnTo>
                    <a:pt x="2122879" y="381711"/>
                  </a:lnTo>
                  <a:lnTo>
                    <a:pt x="2172213" y="374659"/>
                  </a:lnTo>
                  <a:lnTo>
                    <a:pt x="2228008" y="368641"/>
                  </a:lnTo>
                  <a:lnTo>
                    <a:pt x="2289491" y="363768"/>
                  </a:lnTo>
                  <a:lnTo>
                    <a:pt x="2355890" y="360150"/>
                  </a:lnTo>
                  <a:lnTo>
                    <a:pt x="2426430" y="357899"/>
                  </a:lnTo>
                  <a:lnTo>
                    <a:pt x="2500337" y="357124"/>
                  </a:lnTo>
                  <a:lnTo>
                    <a:pt x="2574242" y="357899"/>
                  </a:lnTo>
                  <a:lnTo>
                    <a:pt x="2644774" y="360150"/>
                  </a:lnTo>
                  <a:lnTo>
                    <a:pt x="2711160" y="363768"/>
                  </a:lnTo>
                  <a:lnTo>
                    <a:pt x="2772629" y="368641"/>
                  </a:lnTo>
                  <a:lnTo>
                    <a:pt x="2828407" y="374659"/>
                  </a:lnTo>
                  <a:lnTo>
                    <a:pt x="2877723" y="381711"/>
                  </a:lnTo>
                  <a:lnTo>
                    <a:pt x="2919804" y="389688"/>
                  </a:lnTo>
                  <a:lnTo>
                    <a:pt x="2979174" y="407971"/>
                  </a:lnTo>
                  <a:lnTo>
                    <a:pt x="3000336" y="428625"/>
                  </a:lnTo>
                  <a:lnTo>
                    <a:pt x="2994917" y="439189"/>
                  </a:lnTo>
                  <a:lnTo>
                    <a:pt x="2979174" y="449267"/>
                  </a:lnTo>
                  <a:lnTo>
                    <a:pt x="2919804" y="467523"/>
                  </a:lnTo>
                  <a:lnTo>
                    <a:pt x="2877723" y="475483"/>
                  </a:lnTo>
                  <a:lnTo>
                    <a:pt x="2828407" y="482518"/>
                  </a:lnTo>
                  <a:lnTo>
                    <a:pt x="2772629" y="488519"/>
                  </a:lnTo>
                  <a:lnTo>
                    <a:pt x="2711160" y="493378"/>
                  </a:lnTo>
                  <a:lnTo>
                    <a:pt x="2644774" y="496983"/>
                  </a:lnTo>
                  <a:lnTo>
                    <a:pt x="2574242" y="499226"/>
                  </a:lnTo>
                  <a:lnTo>
                    <a:pt x="2500337" y="499999"/>
                  </a:lnTo>
                  <a:lnTo>
                    <a:pt x="2426430" y="499226"/>
                  </a:lnTo>
                  <a:lnTo>
                    <a:pt x="2355890" y="496983"/>
                  </a:lnTo>
                  <a:lnTo>
                    <a:pt x="2289491" y="493378"/>
                  </a:lnTo>
                  <a:lnTo>
                    <a:pt x="2228008" y="488519"/>
                  </a:lnTo>
                  <a:lnTo>
                    <a:pt x="2172213" y="482518"/>
                  </a:lnTo>
                  <a:lnTo>
                    <a:pt x="2122879" y="475483"/>
                  </a:lnTo>
                  <a:lnTo>
                    <a:pt x="2080781" y="467523"/>
                  </a:lnTo>
                  <a:lnTo>
                    <a:pt x="2021385" y="449267"/>
                  </a:lnTo>
                  <a:lnTo>
                    <a:pt x="2000211" y="428625"/>
                  </a:lnTo>
                  <a:close/>
                </a:path>
              </a:pathLst>
            </a:custGeom>
            <a:ln w="3175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14349" y="1000125"/>
              <a:ext cx="1929130" cy="2286000"/>
            </a:xfrm>
            <a:custGeom>
              <a:avLst/>
              <a:gdLst/>
              <a:ahLst/>
              <a:cxnLst/>
              <a:rect l="l" t="t" r="r" b="b"/>
              <a:pathLst>
                <a:path w="1929130" h="2286000">
                  <a:moveTo>
                    <a:pt x="71437" y="107187"/>
                  </a:moveTo>
                  <a:lnTo>
                    <a:pt x="95110" y="73314"/>
                  </a:lnTo>
                  <a:lnTo>
                    <a:pt x="161030" y="43891"/>
                  </a:lnTo>
                  <a:lnTo>
                    <a:pt x="207443" y="31400"/>
                  </a:lnTo>
                  <a:lnTo>
                    <a:pt x="261549" y="20685"/>
                  </a:lnTo>
                  <a:lnTo>
                    <a:pt x="322393" y="11967"/>
                  </a:lnTo>
                  <a:lnTo>
                    <a:pt x="389017" y="5466"/>
                  </a:lnTo>
                  <a:lnTo>
                    <a:pt x="460468" y="1403"/>
                  </a:lnTo>
                  <a:lnTo>
                    <a:pt x="535787" y="0"/>
                  </a:lnTo>
                  <a:lnTo>
                    <a:pt x="611110" y="1403"/>
                  </a:lnTo>
                  <a:lnTo>
                    <a:pt x="682563" y="5466"/>
                  </a:lnTo>
                  <a:lnTo>
                    <a:pt x="749190" y="11967"/>
                  </a:lnTo>
                  <a:lnTo>
                    <a:pt x="810035" y="20685"/>
                  </a:lnTo>
                  <a:lnTo>
                    <a:pt x="864142" y="31400"/>
                  </a:lnTo>
                  <a:lnTo>
                    <a:pt x="910556" y="43891"/>
                  </a:lnTo>
                  <a:lnTo>
                    <a:pt x="948319" y="57936"/>
                  </a:lnTo>
                  <a:lnTo>
                    <a:pt x="994072" y="89805"/>
                  </a:lnTo>
                  <a:lnTo>
                    <a:pt x="1000150" y="107187"/>
                  </a:lnTo>
                  <a:lnTo>
                    <a:pt x="994072" y="124566"/>
                  </a:lnTo>
                  <a:lnTo>
                    <a:pt x="976477" y="141048"/>
                  </a:lnTo>
                  <a:lnTo>
                    <a:pt x="910556" y="170440"/>
                  </a:lnTo>
                  <a:lnTo>
                    <a:pt x="864142" y="182911"/>
                  </a:lnTo>
                  <a:lnTo>
                    <a:pt x="810035" y="193607"/>
                  </a:lnTo>
                  <a:lnTo>
                    <a:pt x="749190" y="202309"/>
                  </a:lnTo>
                  <a:lnTo>
                    <a:pt x="682563" y="208796"/>
                  </a:lnTo>
                  <a:lnTo>
                    <a:pt x="611110" y="212849"/>
                  </a:lnTo>
                  <a:lnTo>
                    <a:pt x="535787" y="214249"/>
                  </a:lnTo>
                  <a:lnTo>
                    <a:pt x="460468" y="212849"/>
                  </a:lnTo>
                  <a:lnTo>
                    <a:pt x="389017" y="208796"/>
                  </a:lnTo>
                  <a:lnTo>
                    <a:pt x="322393" y="202309"/>
                  </a:lnTo>
                  <a:lnTo>
                    <a:pt x="261549" y="193607"/>
                  </a:lnTo>
                  <a:lnTo>
                    <a:pt x="207443" y="182911"/>
                  </a:lnTo>
                  <a:lnTo>
                    <a:pt x="161030" y="170440"/>
                  </a:lnTo>
                  <a:lnTo>
                    <a:pt x="123267" y="156412"/>
                  </a:lnTo>
                  <a:lnTo>
                    <a:pt x="77515" y="124566"/>
                  </a:lnTo>
                  <a:lnTo>
                    <a:pt x="71437" y="107187"/>
                  </a:lnTo>
                  <a:close/>
                </a:path>
                <a:path w="1929130" h="2286000">
                  <a:moveTo>
                    <a:pt x="857275" y="1250188"/>
                  </a:moveTo>
                  <a:lnTo>
                    <a:pt x="899383" y="1208472"/>
                  </a:lnTo>
                  <a:lnTo>
                    <a:pt x="968922" y="1184695"/>
                  </a:lnTo>
                  <a:lnTo>
                    <a:pt x="1014215" y="1174400"/>
                  </a:lnTo>
                  <a:lnTo>
                    <a:pt x="1065673" y="1165338"/>
                  </a:lnTo>
                  <a:lnTo>
                    <a:pt x="1122658" y="1157637"/>
                  </a:lnTo>
                  <a:lnTo>
                    <a:pt x="1184530" y="1151425"/>
                  </a:lnTo>
                  <a:lnTo>
                    <a:pt x="1250652" y="1146829"/>
                  </a:lnTo>
                  <a:lnTo>
                    <a:pt x="1320384" y="1143978"/>
                  </a:lnTo>
                  <a:lnTo>
                    <a:pt x="1393088" y="1143000"/>
                  </a:lnTo>
                  <a:lnTo>
                    <a:pt x="1465790" y="1143978"/>
                  </a:lnTo>
                  <a:lnTo>
                    <a:pt x="1535515" y="1146829"/>
                  </a:lnTo>
                  <a:lnTo>
                    <a:pt x="1601626" y="1151425"/>
                  </a:lnTo>
                  <a:lnTo>
                    <a:pt x="1663485" y="1157637"/>
                  </a:lnTo>
                  <a:lnTo>
                    <a:pt x="1720455" y="1165338"/>
                  </a:lnTo>
                  <a:lnTo>
                    <a:pt x="1771897" y="1174400"/>
                  </a:lnTo>
                  <a:lnTo>
                    <a:pt x="1817175" y="1184695"/>
                  </a:lnTo>
                  <a:lnTo>
                    <a:pt x="1855650" y="1196095"/>
                  </a:lnTo>
                  <a:lnTo>
                    <a:pt x="1909643" y="1221698"/>
                  </a:lnTo>
                  <a:lnTo>
                    <a:pt x="1928774" y="1250188"/>
                  </a:lnTo>
                  <a:lnTo>
                    <a:pt x="1923885" y="1264726"/>
                  </a:lnTo>
                  <a:lnTo>
                    <a:pt x="1909643" y="1278667"/>
                  </a:lnTo>
                  <a:lnTo>
                    <a:pt x="1855650" y="1304247"/>
                  </a:lnTo>
                  <a:lnTo>
                    <a:pt x="1817175" y="1315632"/>
                  </a:lnTo>
                  <a:lnTo>
                    <a:pt x="1771897" y="1325911"/>
                  </a:lnTo>
                  <a:lnTo>
                    <a:pt x="1720455" y="1334957"/>
                  </a:lnTo>
                  <a:lnTo>
                    <a:pt x="1663485" y="1342643"/>
                  </a:lnTo>
                  <a:lnTo>
                    <a:pt x="1601626" y="1348843"/>
                  </a:lnTo>
                  <a:lnTo>
                    <a:pt x="1535515" y="1353428"/>
                  </a:lnTo>
                  <a:lnTo>
                    <a:pt x="1465790" y="1356272"/>
                  </a:lnTo>
                  <a:lnTo>
                    <a:pt x="1393088" y="1357249"/>
                  </a:lnTo>
                  <a:lnTo>
                    <a:pt x="1320384" y="1356272"/>
                  </a:lnTo>
                  <a:lnTo>
                    <a:pt x="1250652" y="1353428"/>
                  </a:lnTo>
                  <a:lnTo>
                    <a:pt x="1184530" y="1348843"/>
                  </a:lnTo>
                  <a:lnTo>
                    <a:pt x="1122658" y="1342644"/>
                  </a:lnTo>
                  <a:lnTo>
                    <a:pt x="1065673" y="1334957"/>
                  </a:lnTo>
                  <a:lnTo>
                    <a:pt x="1014215" y="1325911"/>
                  </a:lnTo>
                  <a:lnTo>
                    <a:pt x="968922" y="1315632"/>
                  </a:lnTo>
                  <a:lnTo>
                    <a:pt x="930432" y="1304247"/>
                  </a:lnTo>
                  <a:lnTo>
                    <a:pt x="876415" y="1278667"/>
                  </a:lnTo>
                  <a:lnTo>
                    <a:pt x="857275" y="1250188"/>
                  </a:lnTo>
                  <a:close/>
                </a:path>
                <a:path w="1929130" h="2286000">
                  <a:moveTo>
                    <a:pt x="0" y="2178812"/>
                  </a:moveTo>
                  <a:lnTo>
                    <a:pt x="23673" y="2144938"/>
                  </a:lnTo>
                  <a:lnTo>
                    <a:pt x="89593" y="2115515"/>
                  </a:lnTo>
                  <a:lnTo>
                    <a:pt x="136005" y="2103024"/>
                  </a:lnTo>
                  <a:lnTo>
                    <a:pt x="190111" y="2092309"/>
                  </a:lnTo>
                  <a:lnTo>
                    <a:pt x="250955" y="2083591"/>
                  </a:lnTo>
                  <a:lnTo>
                    <a:pt x="317580" y="2077090"/>
                  </a:lnTo>
                  <a:lnTo>
                    <a:pt x="389030" y="2073027"/>
                  </a:lnTo>
                  <a:lnTo>
                    <a:pt x="464350" y="2071624"/>
                  </a:lnTo>
                  <a:lnTo>
                    <a:pt x="539655" y="2073027"/>
                  </a:lnTo>
                  <a:lnTo>
                    <a:pt x="611094" y="2077090"/>
                  </a:lnTo>
                  <a:lnTo>
                    <a:pt x="677711" y="2083591"/>
                  </a:lnTo>
                  <a:lnTo>
                    <a:pt x="738548" y="2092309"/>
                  </a:lnTo>
                  <a:lnTo>
                    <a:pt x="792649" y="2103024"/>
                  </a:lnTo>
                  <a:lnTo>
                    <a:pt x="839059" y="2115515"/>
                  </a:lnTo>
                  <a:lnTo>
                    <a:pt x="876820" y="2129560"/>
                  </a:lnTo>
                  <a:lnTo>
                    <a:pt x="922571" y="2161429"/>
                  </a:lnTo>
                  <a:lnTo>
                    <a:pt x="928649" y="2178812"/>
                  </a:lnTo>
                  <a:lnTo>
                    <a:pt x="922571" y="2196194"/>
                  </a:lnTo>
                  <a:lnTo>
                    <a:pt x="904976" y="2212685"/>
                  </a:lnTo>
                  <a:lnTo>
                    <a:pt x="839059" y="2242108"/>
                  </a:lnTo>
                  <a:lnTo>
                    <a:pt x="792649" y="2254599"/>
                  </a:lnTo>
                  <a:lnTo>
                    <a:pt x="738548" y="2265314"/>
                  </a:lnTo>
                  <a:lnTo>
                    <a:pt x="677711" y="2274032"/>
                  </a:lnTo>
                  <a:lnTo>
                    <a:pt x="611094" y="2280533"/>
                  </a:lnTo>
                  <a:lnTo>
                    <a:pt x="539655" y="2284596"/>
                  </a:lnTo>
                  <a:lnTo>
                    <a:pt x="464350" y="2286000"/>
                  </a:lnTo>
                  <a:lnTo>
                    <a:pt x="389030" y="2284596"/>
                  </a:lnTo>
                  <a:lnTo>
                    <a:pt x="317580" y="2280533"/>
                  </a:lnTo>
                  <a:lnTo>
                    <a:pt x="250955" y="2274032"/>
                  </a:lnTo>
                  <a:lnTo>
                    <a:pt x="190111" y="2265314"/>
                  </a:lnTo>
                  <a:lnTo>
                    <a:pt x="136005" y="2254599"/>
                  </a:lnTo>
                  <a:lnTo>
                    <a:pt x="89593" y="2242108"/>
                  </a:lnTo>
                  <a:lnTo>
                    <a:pt x="51830" y="2228063"/>
                  </a:lnTo>
                  <a:lnTo>
                    <a:pt x="6077" y="2196194"/>
                  </a:lnTo>
                  <a:lnTo>
                    <a:pt x="0" y="2178812"/>
                  </a:lnTo>
                  <a:close/>
                </a:path>
              </a:pathLst>
            </a:custGeom>
            <a:ln w="31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71748" y="1000125"/>
              <a:ext cx="1428750" cy="1000125"/>
            </a:xfrm>
            <a:custGeom>
              <a:avLst/>
              <a:gdLst/>
              <a:ahLst/>
              <a:cxnLst/>
              <a:rect l="l" t="t" r="r" b="b"/>
              <a:pathLst>
                <a:path w="1428750" h="1000125">
                  <a:moveTo>
                    <a:pt x="0" y="107187"/>
                  </a:moveTo>
                  <a:lnTo>
                    <a:pt x="40879" y="68453"/>
                  </a:lnTo>
                  <a:lnTo>
                    <a:pt x="108811" y="45956"/>
                  </a:lnTo>
                  <a:lnTo>
                    <a:pt x="153273" y="36006"/>
                  </a:lnTo>
                  <a:lnTo>
                    <a:pt x="203973" y="27057"/>
                  </a:lnTo>
                  <a:lnTo>
                    <a:pt x="260343" y="19208"/>
                  </a:lnTo>
                  <a:lnTo>
                    <a:pt x="321814" y="12561"/>
                  </a:lnTo>
                  <a:lnTo>
                    <a:pt x="387815" y="7216"/>
                  </a:lnTo>
                  <a:lnTo>
                    <a:pt x="457778" y="3274"/>
                  </a:lnTo>
                  <a:lnTo>
                    <a:pt x="531134" y="835"/>
                  </a:lnTo>
                  <a:lnTo>
                    <a:pt x="607313" y="0"/>
                  </a:lnTo>
                  <a:lnTo>
                    <a:pt x="683466" y="835"/>
                  </a:lnTo>
                  <a:lnTo>
                    <a:pt x="756799" y="3274"/>
                  </a:lnTo>
                  <a:lnTo>
                    <a:pt x="826743" y="7216"/>
                  </a:lnTo>
                  <a:lnTo>
                    <a:pt x="892729" y="12561"/>
                  </a:lnTo>
                  <a:lnTo>
                    <a:pt x="954186" y="19208"/>
                  </a:lnTo>
                  <a:lnTo>
                    <a:pt x="1010546" y="27057"/>
                  </a:lnTo>
                  <a:lnTo>
                    <a:pt x="1061240" y="36006"/>
                  </a:lnTo>
                  <a:lnTo>
                    <a:pt x="1105696" y="45956"/>
                  </a:lnTo>
                  <a:lnTo>
                    <a:pt x="1143347" y="56805"/>
                  </a:lnTo>
                  <a:lnTo>
                    <a:pt x="1195953" y="80800"/>
                  </a:lnTo>
                  <a:lnTo>
                    <a:pt x="1214501" y="107187"/>
                  </a:lnTo>
                  <a:lnTo>
                    <a:pt x="1209769" y="120628"/>
                  </a:lnTo>
                  <a:lnTo>
                    <a:pt x="1195953" y="133567"/>
                  </a:lnTo>
                  <a:lnTo>
                    <a:pt x="1143347" y="157541"/>
                  </a:lnTo>
                  <a:lnTo>
                    <a:pt x="1105696" y="168377"/>
                  </a:lnTo>
                  <a:lnTo>
                    <a:pt x="1061240" y="178313"/>
                  </a:lnTo>
                  <a:lnTo>
                    <a:pt x="1010546" y="187247"/>
                  </a:lnTo>
                  <a:lnTo>
                    <a:pt x="954186" y="195081"/>
                  </a:lnTo>
                  <a:lnTo>
                    <a:pt x="892729" y="201715"/>
                  </a:lnTo>
                  <a:lnTo>
                    <a:pt x="826743" y="207049"/>
                  </a:lnTo>
                  <a:lnTo>
                    <a:pt x="756799" y="210982"/>
                  </a:lnTo>
                  <a:lnTo>
                    <a:pt x="683466" y="213415"/>
                  </a:lnTo>
                  <a:lnTo>
                    <a:pt x="607313" y="214249"/>
                  </a:lnTo>
                  <a:lnTo>
                    <a:pt x="531134" y="213415"/>
                  </a:lnTo>
                  <a:lnTo>
                    <a:pt x="457778" y="210982"/>
                  </a:lnTo>
                  <a:lnTo>
                    <a:pt x="387815" y="207049"/>
                  </a:lnTo>
                  <a:lnTo>
                    <a:pt x="321814" y="201715"/>
                  </a:lnTo>
                  <a:lnTo>
                    <a:pt x="260343" y="195081"/>
                  </a:lnTo>
                  <a:lnTo>
                    <a:pt x="203973" y="187247"/>
                  </a:lnTo>
                  <a:lnTo>
                    <a:pt x="153273" y="178313"/>
                  </a:lnTo>
                  <a:lnTo>
                    <a:pt x="108811" y="168377"/>
                  </a:lnTo>
                  <a:lnTo>
                    <a:pt x="71156" y="157541"/>
                  </a:lnTo>
                  <a:lnTo>
                    <a:pt x="18548" y="133567"/>
                  </a:lnTo>
                  <a:lnTo>
                    <a:pt x="0" y="107187"/>
                  </a:lnTo>
                  <a:close/>
                </a:path>
                <a:path w="1428750" h="1000125">
                  <a:moveTo>
                    <a:pt x="142875" y="892937"/>
                  </a:moveTo>
                  <a:lnTo>
                    <a:pt x="180364" y="856793"/>
                  </a:lnTo>
                  <a:lnTo>
                    <a:pt x="242989" y="835481"/>
                  </a:lnTo>
                  <a:lnTo>
                    <a:pt x="284143" y="825903"/>
                  </a:lnTo>
                  <a:lnTo>
                    <a:pt x="331216" y="817149"/>
                  </a:lnTo>
                  <a:lnTo>
                    <a:pt x="383723" y="809302"/>
                  </a:lnTo>
                  <a:lnTo>
                    <a:pt x="441183" y="802440"/>
                  </a:lnTo>
                  <a:lnTo>
                    <a:pt x="503112" y="796646"/>
                  </a:lnTo>
                  <a:lnTo>
                    <a:pt x="569029" y="791999"/>
                  </a:lnTo>
                  <a:lnTo>
                    <a:pt x="638450" y="788580"/>
                  </a:lnTo>
                  <a:lnTo>
                    <a:pt x="710893" y="786470"/>
                  </a:lnTo>
                  <a:lnTo>
                    <a:pt x="785876" y="785749"/>
                  </a:lnTo>
                  <a:lnTo>
                    <a:pt x="860856" y="786470"/>
                  </a:lnTo>
                  <a:lnTo>
                    <a:pt x="933294" y="788580"/>
                  </a:lnTo>
                  <a:lnTo>
                    <a:pt x="1002707" y="791999"/>
                  </a:lnTo>
                  <a:lnTo>
                    <a:pt x="1068614" y="796646"/>
                  </a:lnTo>
                  <a:lnTo>
                    <a:pt x="1130531" y="802440"/>
                  </a:lnTo>
                  <a:lnTo>
                    <a:pt x="1187978" y="809302"/>
                  </a:lnTo>
                  <a:lnTo>
                    <a:pt x="1240472" y="817149"/>
                  </a:lnTo>
                  <a:lnTo>
                    <a:pt x="1287531" y="825903"/>
                  </a:lnTo>
                  <a:lnTo>
                    <a:pt x="1328672" y="835481"/>
                  </a:lnTo>
                  <a:lnTo>
                    <a:pt x="1391275" y="856793"/>
                  </a:lnTo>
                  <a:lnTo>
                    <a:pt x="1424425" y="880439"/>
                  </a:lnTo>
                  <a:lnTo>
                    <a:pt x="1428750" y="892937"/>
                  </a:lnTo>
                  <a:lnTo>
                    <a:pt x="1424425" y="905434"/>
                  </a:lnTo>
                  <a:lnTo>
                    <a:pt x="1411773" y="917509"/>
                  </a:lnTo>
                  <a:lnTo>
                    <a:pt x="1363414" y="940068"/>
                  </a:lnTo>
                  <a:lnTo>
                    <a:pt x="1287531" y="959970"/>
                  </a:lnTo>
                  <a:lnTo>
                    <a:pt x="1240472" y="968724"/>
                  </a:lnTo>
                  <a:lnTo>
                    <a:pt x="1187978" y="976571"/>
                  </a:lnTo>
                  <a:lnTo>
                    <a:pt x="1130531" y="983433"/>
                  </a:lnTo>
                  <a:lnTo>
                    <a:pt x="1068614" y="989227"/>
                  </a:lnTo>
                  <a:lnTo>
                    <a:pt x="1002707" y="993874"/>
                  </a:lnTo>
                  <a:lnTo>
                    <a:pt x="933294" y="997293"/>
                  </a:lnTo>
                  <a:lnTo>
                    <a:pt x="860856" y="999403"/>
                  </a:lnTo>
                  <a:lnTo>
                    <a:pt x="785876" y="1000125"/>
                  </a:lnTo>
                  <a:lnTo>
                    <a:pt x="710893" y="999403"/>
                  </a:lnTo>
                  <a:lnTo>
                    <a:pt x="638450" y="997293"/>
                  </a:lnTo>
                  <a:lnTo>
                    <a:pt x="569029" y="993874"/>
                  </a:lnTo>
                  <a:lnTo>
                    <a:pt x="503112" y="989227"/>
                  </a:lnTo>
                  <a:lnTo>
                    <a:pt x="441183" y="983433"/>
                  </a:lnTo>
                  <a:lnTo>
                    <a:pt x="383723" y="976571"/>
                  </a:lnTo>
                  <a:lnTo>
                    <a:pt x="331215" y="968724"/>
                  </a:lnTo>
                  <a:lnTo>
                    <a:pt x="284143" y="959970"/>
                  </a:lnTo>
                  <a:lnTo>
                    <a:pt x="242989" y="950392"/>
                  </a:lnTo>
                  <a:lnTo>
                    <a:pt x="180364" y="929080"/>
                  </a:lnTo>
                  <a:lnTo>
                    <a:pt x="147201" y="905434"/>
                  </a:lnTo>
                  <a:lnTo>
                    <a:pt x="142875" y="892937"/>
                  </a:lnTo>
                  <a:close/>
                </a:path>
              </a:pathLst>
            </a:custGeom>
            <a:ln w="3175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5787" y="1071499"/>
              <a:ext cx="4286885" cy="2367280"/>
            </a:xfrm>
            <a:custGeom>
              <a:avLst/>
              <a:gdLst/>
              <a:ahLst/>
              <a:cxnLst/>
              <a:rect l="l" t="t" r="r" b="b"/>
              <a:pathLst>
                <a:path w="4286885" h="2367279">
                  <a:moveTo>
                    <a:pt x="0" y="2259838"/>
                  </a:moveTo>
                  <a:lnTo>
                    <a:pt x="46919" y="2214657"/>
                  </a:lnTo>
                  <a:lnTo>
                    <a:pt x="123822" y="2189521"/>
                  </a:lnTo>
                  <a:lnTo>
                    <a:pt x="173618" y="2178946"/>
                  </a:lnTo>
                  <a:lnTo>
                    <a:pt x="229934" y="2169922"/>
                  </a:lnTo>
                  <a:lnTo>
                    <a:pt x="291990" y="2162614"/>
                  </a:lnTo>
                  <a:lnTo>
                    <a:pt x="359005" y="2157189"/>
                  </a:lnTo>
                  <a:lnTo>
                    <a:pt x="430197" y="2153812"/>
                  </a:lnTo>
                  <a:lnTo>
                    <a:pt x="504786" y="2152650"/>
                  </a:lnTo>
                  <a:lnTo>
                    <a:pt x="579405" y="2153812"/>
                  </a:lnTo>
                  <a:lnTo>
                    <a:pt x="650618" y="2157189"/>
                  </a:lnTo>
                  <a:lnTo>
                    <a:pt x="717645" y="2162614"/>
                  </a:lnTo>
                  <a:lnTo>
                    <a:pt x="779706" y="2169922"/>
                  </a:lnTo>
                  <a:lnTo>
                    <a:pt x="836023" y="2178946"/>
                  </a:lnTo>
                  <a:lnTo>
                    <a:pt x="885815" y="2189521"/>
                  </a:lnTo>
                  <a:lnTo>
                    <a:pt x="928302" y="2201480"/>
                  </a:lnTo>
                  <a:lnTo>
                    <a:pt x="988244" y="2228886"/>
                  </a:lnTo>
                  <a:lnTo>
                    <a:pt x="1009611" y="2259838"/>
                  </a:lnTo>
                  <a:lnTo>
                    <a:pt x="1004140" y="2275673"/>
                  </a:lnTo>
                  <a:lnTo>
                    <a:pt x="988244" y="2290789"/>
                  </a:lnTo>
                  <a:lnTo>
                    <a:pt x="928302" y="2318195"/>
                  </a:lnTo>
                  <a:lnTo>
                    <a:pt x="885815" y="2330154"/>
                  </a:lnTo>
                  <a:lnTo>
                    <a:pt x="836023" y="2340729"/>
                  </a:lnTo>
                  <a:lnTo>
                    <a:pt x="779706" y="2349753"/>
                  </a:lnTo>
                  <a:lnTo>
                    <a:pt x="717645" y="2357061"/>
                  </a:lnTo>
                  <a:lnTo>
                    <a:pt x="650618" y="2362486"/>
                  </a:lnTo>
                  <a:lnTo>
                    <a:pt x="579405" y="2365863"/>
                  </a:lnTo>
                  <a:lnTo>
                    <a:pt x="504786" y="2367026"/>
                  </a:lnTo>
                  <a:lnTo>
                    <a:pt x="430197" y="2365863"/>
                  </a:lnTo>
                  <a:lnTo>
                    <a:pt x="359005" y="2362486"/>
                  </a:lnTo>
                  <a:lnTo>
                    <a:pt x="291990" y="2357061"/>
                  </a:lnTo>
                  <a:lnTo>
                    <a:pt x="229934" y="2349753"/>
                  </a:lnTo>
                  <a:lnTo>
                    <a:pt x="173618" y="2340729"/>
                  </a:lnTo>
                  <a:lnTo>
                    <a:pt x="123822" y="2330154"/>
                  </a:lnTo>
                  <a:lnTo>
                    <a:pt x="81329" y="2318195"/>
                  </a:lnTo>
                  <a:lnTo>
                    <a:pt x="21373" y="2290789"/>
                  </a:lnTo>
                  <a:lnTo>
                    <a:pt x="0" y="2259838"/>
                  </a:lnTo>
                  <a:close/>
                </a:path>
                <a:path w="4286885" h="2367279">
                  <a:moveTo>
                    <a:pt x="857211" y="1321689"/>
                  </a:moveTo>
                  <a:lnTo>
                    <a:pt x="891365" y="1267596"/>
                  </a:lnTo>
                  <a:lnTo>
                    <a:pt x="930475" y="1245901"/>
                  </a:lnTo>
                  <a:lnTo>
                    <a:pt x="981088" y="1229138"/>
                  </a:lnTo>
                  <a:lnTo>
                    <a:pt x="1040818" y="1218330"/>
                  </a:lnTo>
                  <a:lnTo>
                    <a:pt x="1107274" y="1214501"/>
                  </a:lnTo>
                  <a:lnTo>
                    <a:pt x="1173731" y="1218330"/>
                  </a:lnTo>
                  <a:lnTo>
                    <a:pt x="1233461" y="1229138"/>
                  </a:lnTo>
                  <a:lnTo>
                    <a:pt x="1284074" y="1245901"/>
                  </a:lnTo>
                  <a:lnTo>
                    <a:pt x="1323184" y="1267596"/>
                  </a:lnTo>
                  <a:lnTo>
                    <a:pt x="1357337" y="1321689"/>
                  </a:lnTo>
                  <a:lnTo>
                    <a:pt x="1348401" y="1350168"/>
                  </a:lnTo>
                  <a:lnTo>
                    <a:pt x="1323184" y="1375748"/>
                  </a:lnTo>
                  <a:lnTo>
                    <a:pt x="1284074" y="1397412"/>
                  </a:lnTo>
                  <a:lnTo>
                    <a:pt x="1233461" y="1414144"/>
                  </a:lnTo>
                  <a:lnTo>
                    <a:pt x="1173731" y="1424929"/>
                  </a:lnTo>
                  <a:lnTo>
                    <a:pt x="1107274" y="1428750"/>
                  </a:lnTo>
                  <a:lnTo>
                    <a:pt x="1040818" y="1424929"/>
                  </a:lnTo>
                  <a:lnTo>
                    <a:pt x="981088" y="1414144"/>
                  </a:lnTo>
                  <a:lnTo>
                    <a:pt x="930475" y="1397412"/>
                  </a:lnTo>
                  <a:lnTo>
                    <a:pt x="891365" y="1375748"/>
                  </a:lnTo>
                  <a:lnTo>
                    <a:pt x="866148" y="1350168"/>
                  </a:lnTo>
                  <a:lnTo>
                    <a:pt x="857211" y="1321689"/>
                  </a:lnTo>
                  <a:close/>
                </a:path>
                <a:path w="4286885" h="2367279">
                  <a:moveTo>
                    <a:pt x="3428961" y="107187"/>
                  </a:moveTo>
                  <a:lnTo>
                    <a:pt x="3450826" y="73314"/>
                  </a:lnTo>
                  <a:lnTo>
                    <a:pt x="3511704" y="43891"/>
                  </a:lnTo>
                  <a:lnTo>
                    <a:pt x="3554564" y="31400"/>
                  </a:lnTo>
                  <a:lnTo>
                    <a:pt x="3604526" y="20685"/>
                  </a:lnTo>
                  <a:lnTo>
                    <a:pt x="3660706" y="11967"/>
                  </a:lnTo>
                  <a:lnTo>
                    <a:pt x="3722220" y="5466"/>
                  </a:lnTo>
                  <a:lnTo>
                    <a:pt x="3788183" y="1403"/>
                  </a:lnTo>
                  <a:lnTo>
                    <a:pt x="3857713" y="0"/>
                  </a:lnTo>
                  <a:lnTo>
                    <a:pt x="3927209" y="1403"/>
                  </a:lnTo>
                  <a:lnTo>
                    <a:pt x="3993145" y="5466"/>
                  </a:lnTo>
                  <a:lnTo>
                    <a:pt x="4054637" y="11967"/>
                  </a:lnTo>
                  <a:lnTo>
                    <a:pt x="4110801" y="20685"/>
                  </a:lnTo>
                  <a:lnTo>
                    <a:pt x="4160751" y="31400"/>
                  </a:lnTo>
                  <a:lnTo>
                    <a:pt x="4203603" y="43891"/>
                  </a:lnTo>
                  <a:lnTo>
                    <a:pt x="4264475" y="73314"/>
                  </a:lnTo>
                  <a:lnTo>
                    <a:pt x="4286338" y="107187"/>
                  </a:lnTo>
                  <a:lnTo>
                    <a:pt x="4280725" y="124570"/>
                  </a:lnTo>
                  <a:lnTo>
                    <a:pt x="4264475" y="141061"/>
                  </a:lnTo>
                  <a:lnTo>
                    <a:pt x="4203603" y="170484"/>
                  </a:lnTo>
                  <a:lnTo>
                    <a:pt x="4160751" y="182975"/>
                  </a:lnTo>
                  <a:lnTo>
                    <a:pt x="4110801" y="193690"/>
                  </a:lnTo>
                  <a:lnTo>
                    <a:pt x="4054637" y="202408"/>
                  </a:lnTo>
                  <a:lnTo>
                    <a:pt x="3993145" y="208909"/>
                  </a:lnTo>
                  <a:lnTo>
                    <a:pt x="3927209" y="212972"/>
                  </a:lnTo>
                  <a:lnTo>
                    <a:pt x="3857713" y="214375"/>
                  </a:lnTo>
                  <a:lnTo>
                    <a:pt x="3788183" y="212972"/>
                  </a:lnTo>
                  <a:lnTo>
                    <a:pt x="3722220" y="208909"/>
                  </a:lnTo>
                  <a:lnTo>
                    <a:pt x="3660706" y="202408"/>
                  </a:lnTo>
                  <a:lnTo>
                    <a:pt x="3604526" y="193690"/>
                  </a:lnTo>
                  <a:lnTo>
                    <a:pt x="3554564" y="182975"/>
                  </a:lnTo>
                  <a:lnTo>
                    <a:pt x="3511704" y="170484"/>
                  </a:lnTo>
                  <a:lnTo>
                    <a:pt x="3450826" y="141061"/>
                  </a:lnTo>
                  <a:lnTo>
                    <a:pt x="3428961" y="107187"/>
                  </a:lnTo>
                  <a:close/>
                </a:path>
                <a:path w="4286885" h="2367279">
                  <a:moveTo>
                    <a:pt x="1643087" y="392938"/>
                  </a:moveTo>
                  <a:lnTo>
                    <a:pt x="1664939" y="359064"/>
                  </a:lnTo>
                  <a:lnTo>
                    <a:pt x="1725786" y="329641"/>
                  </a:lnTo>
                  <a:lnTo>
                    <a:pt x="1768627" y="317150"/>
                  </a:lnTo>
                  <a:lnTo>
                    <a:pt x="1818570" y="306435"/>
                  </a:lnTo>
                  <a:lnTo>
                    <a:pt x="1874732" y="297717"/>
                  </a:lnTo>
                  <a:lnTo>
                    <a:pt x="1936232" y="291216"/>
                  </a:lnTo>
                  <a:lnTo>
                    <a:pt x="2002186" y="287153"/>
                  </a:lnTo>
                  <a:lnTo>
                    <a:pt x="2071712" y="285750"/>
                  </a:lnTo>
                  <a:lnTo>
                    <a:pt x="2141239" y="287153"/>
                  </a:lnTo>
                  <a:lnTo>
                    <a:pt x="2207193" y="291216"/>
                  </a:lnTo>
                  <a:lnTo>
                    <a:pt x="2268692" y="297717"/>
                  </a:lnTo>
                  <a:lnTo>
                    <a:pt x="2324855" y="306435"/>
                  </a:lnTo>
                  <a:lnTo>
                    <a:pt x="2374798" y="317150"/>
                  </a:lnTo>
                  <a:lnTo>
                    <a:pt x="2417639" y="329641"/>
                  </a:lnTo>
                  <a:lnTo>
                    <a:pt x="2478486" y="359064"/>
                  </a:lnTo>
                  <a:lnTo>
                    <a:pt x="2500337" y="392938"/>
                  </a:lnTo>
                  <a:lnTo>
                    <a:pt x="2494728" y="410320"/>
                  </a:lnTo>
                  <a:lnTo>
                    <a:pt x="2478486" y="426811"/>
                  </a:lnTo>
                  <a:lnTo>
                    <a:pt x="2417639" y="456234"/>
                  </a:lnTo>
                  <a:lnTo>
                    <a:pt x="2374798" y="468725"/>
                  </a:lnTo>
                  <a:lnTo>
                    <a:pt x="2324855" y="479440"/>
                  </a:lnTo>
                  <a:lnTo>
                    <a:pt x="2268692" y="488158"/>
                  </a:lnTo>
                  <a:lnTo>
                    <a:pt x="2207193" y="494659"/>
                  </a:lnTo>
                  <a:lnTo>
                    <a:pt x="2141239" y="498722"/>
                  </a:lnTo>
                  <a:lnTo>
                    <a:pt x="2071712" y="500125"/>
                  </a:lnTo>
                  <a:lnTo>
                    <a:pt x="2002186" y="498722"/>
                  </a:lnTo>
                  <a:lnTo>
                    <a:pt x="1936232" y="494659"/>
                  </a:lnTo>
                  <a:lnTo>
                    <a:pt x="1874732" y="488158"/>
                  </a:lnTo>
                  <a:lnTo>
                    <a:pt x="1818570" y="479440"/>
                  </a:lnTo>
                  <a:lnTo>
                    <a:pt x="1768627" y="468725"/>
                  </a:lnTo>
                  <a:lnTo>
                    <a:pt x="1725786" y="456234"/>
                  </a:lnTo>
                  <a:lnTo>
                    <a:pt x="1664939" y="426811"/>
                  </a:lnTo>
                  <a:lnTo>
                    <a:pt x="1643087" y="392938"/>
                  </a:lnTo>
                  <a:close/>
                </a:path>
              </a:pathLst>
            </a:custGeom>
            <a:ln w="3175">
              <a:solidFill>
                <a:srgbClr val="00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97177" y="410491"/>
              <a:ext cx="3031236" cy="978407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313817" y="405774"/>
            <a:ext cx="221107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Группа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1: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систематизация</a:t>
            </a:r>
            <a:endParaRPr sz="1400" dirty="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40"/>
              </a:spcBef>
            </a:pPr>
            <a:r>
              <a:rPr sz="1400" b="1" spc="-10" dirty="0">
                <a:latin typeface="Calibri"/>
                <a:cs typeface="Calibri"/>
              </a:rPr>
              <a:t>пропущенных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орфограмм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00384" y="206454"/>
            <a:ext cx="48323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00"/>
                </a:solidFill>
              </a:rPr>
              <a:t>5</a:t>
            </a:r>
            <a:r>
              <a:rPr sz="1800" spc="-95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кл.</a:t>
            </a:r>
            <a:endParaRPr sz="1800"/>
          </a:p>
        </p:txBody>
      </p:sp>
      <p:sp>
        <p:nvSpPr>
          <p:cNvPr id="19" name="object 19"/>
          <p:cNvSpPr txBox="1"/>
          <p:nvPr/>
        </p:nvSpPr>
        <p:spPr>
          <a:xfrm>
            <a:off x="5960045" y="1583791"/>
            <a:ext cx="3172968" cy="17581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7145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А)</a:t>
            </a:r>
            <a:r>
              <a:rPr sz="14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5-6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классах</a:t>
            </a:r>
            <a:r>
              <a:rPr sz="1400" b="1" spc="25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можно</a:t>
            </a:r>
            <a:r>
              <a:rPr sz="14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предложить </a:t>
            </a:r>
            <a:r>
              <a:rPr sz="1400" b="1" spc="-3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готовый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перечень</a:t>
            </a:r>
            <a:r>
              <a:rPr sz="1400" b="1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орфограмм</a:t>
            </a:r>
            <a:endParaRPr sz="14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50" dirty="0">
              <a:latin typeface="Calibri"/>
              <a:cs typeface="Calibri"/>
            </a:endParaRPr>
          </a:p>
          <a:p>
            <a:pPr marL="137795" algn="ctr">
              <a:lnSpc>
                <a:spcPct val="100000"/>
              </a:lnSpc>
            </a:pPr>
            <a:endParaRPr lang="ru-RU" sz="1400" b="1" spc="-10" dirty="0">
              <a:latin typeface="Calibri"/>
              <a:cs typeface="Calibri"/>
            </a:endParaRPr>
          </a:p>
          <a:p>
            <a:pPr marL="137795" algn="ctr">
              <a:lnSpc>
                <a:spcPct val="100000"/>
              </a:lnSpc>
            </a:pPr>
            <a:endParaRPr lang="ru-RU" sz="1400" b="1" spc="-10" dirty="0">
              <a:latin typeface="Calibri"/>
              <a:cs typeface="Calibri"/>
            </a:endParaRPr>
          </a:p>
          <a:p>
            <a:pPr marL="137795" algn="ctr">
              <a:lnSpc>
                <a:spcPct val="100000"/>
              </a:lnSpc>
            </a:pPr>
            <a:endParaRPr lang="ru-RU" sz="1400" b="1" spc="-10" dirty="0">
              <a:latin typeface="Calibri"/>
              <a:cs typeface="Calibri"/>
            </a:endParaRPr>
          </a:p>
          <a:p>
            <a:pPr marL="137795" algn="ctr">
              <a:lnSpc>
                <a:spcPct val="100000"/>
              </a:lnSpc>
            </a:pPr>
            <a:r>
              <a:rPr sz="1600" b="1" spc="-10" dirty="0" err="1">
                <a:latin typeface="Calibri"/>
                <a:cs typeface="Calibri"/>
              </a:rPr>
              <a:t>Возможный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 err="1">
                <a:latin typeface="Calibri"/>
                <a:cs typeface="Calibri"/>
              </a:rPr>
              <a:t>вариант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оформления</a:t>
            </a:r>
            <a:endParaRPr sz="1600" dirty="0">
              <a:latin typeface="Calibri"/>
              <a:cs typeface="Calibri"/>
            </a:endParaRPr>
          </a:p>
          <a:p>
            <a:pPr marL="139700" algn="ctr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справочного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листа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52062"/>
            <a:ext cx="8159397" cy="7290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44400"/>
              </a:lnSpc>
              <a:spcBef>
                <a:spcPts val="100"/>
              </a:spcBef>
            </a:pPr>
            <a:r>
              <a:rPr sz="1600" b="1" dirty="0" err="1">
                <a:latin typeface="MV Boli" panose="02000500030200090000" pitchFamily="2" charset="0"/>
                <a:cs typeface="MV Boli" panose="02000500030200090000" pitchFamily="2" charset="0"/>
              </a:rPr>
              <a:t>Тренировочный</a:t>
            </a:r>
            <a:r>
              <a:rPr lang="ru-RU" sz="1600" b="1" dirty="0">
                <a:latin typeface="Segoe Script"/>
                <a:cs typeface="MV Boli" panose="02000500030200090000" pitchFamily="2" charset="0"/>
              </a:rPr>
              <a:t> </a:t>
            </a:r>
            <a:r>
              <a:rPr sz="1600" b="1" dirty="0" err="1">
                <a:latin typeface="MV Boli" panose="02000500030200090000" pitchFamily="2" charset="0"/>
                <a:cs typeface="MV Boli" panose="02000500030200090000" pitchFamily="2" charset="0"/>
              </a:rPr>
              <a:t>вариант</a:t>
            </a:r>
            <a:r>
              <a:rPr sz="1600" b="1" spc="-95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sz="1600" b="1" spc="-25" dirty="0">
                <a:latin typeface="MV Boli" panose="02000500030200090000" pitchFamily="2" charset="0"/>
                <a:cs typeface="MV Boli" panose="02000500030200090000" pitchFamily="2" charset="0"/>
              </a:rPr>
              <a:t>№2 </a:t>
            </a:r>
            <a:r>
              <a:rPr sz="1600" b="1" dirty="0">
                <a:latin typeface="MV Boli" panose="02000500030200090000" pitchFamily="2" charset="0"/>
                <a:cs typeface="MV Boli" panose="02000500030200090000" pitchFamily="2" charset="0"/>
              </a:rPr>
              <a:t>Анализ</a:t>
            </a:r>
            <a:r>
              <a:rPr sz="1600" b="1" spc="-55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sz="1600" b="1" spc="-10" dirty="0">
                <a:latin typeface="MV Boli" panose="02000500030200090000" pitchFamily="2" charset="0"/>
                <a:cs typeface="MV Boli" panose="02000500030200090000" pitchFamily="2" charset="0"/>
              </a:rPr>
              <a:t>текста</a:t>
            </a:r>
            <a:endParaRPr sz="16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>
              <a:lnSpc>
                <a:spcPct val="100000"/>
              </a:lnSpc>
              <a:spcBef>
                <a:spcPts val="855"/>
              </a:spcBef>
            </a:pPr>
            <a:r>
              <a:rPr sz="1600" b="1" dirty="0">
                <a:latin typeface="MV Boli" panose="02000500030200090000" pitchFamily="2" charset="0"/>
                <a:cs typeface="MV Boli" panose="02000500030200090000" pitchFamily="2" charset="0"/>
              </a:rPr>
              <a:t>(подготовка</a:t>
            </a:r>
            <a:r>
              <a:rPr sz="1600" b="1" spc="-4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sz="1600" b="1" dirty="0">
                <a:latin typeface="MV Boli" panose="02000500030200090000" pitchFamily="2" charset="0"/>
                <a:cs typeface="MV Boli" panose="02000500030200090000" pitchFamily="2" charset="0"/>
              </a:rPr>
              <a:t>к</a:t>
            </a:r>
            <a:r>
              <a:rPr sz="1600" b="1" spc="-45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sz="1600" b="1" dirty="0">
                <a:latin typeface="MV Boli" panose="02000500030200090000" pitchFamily="2" charset="0"/>
                <a:cs typeface="MV Boli" panose="02000500030200090000" pitchFamily="2" charset="0"/>
              </a:rPr>
              <a:t>заданию</a:t>
            </a:r>
            <a:r>
              <a:rPr sz="1600" b="1" spc="-55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sz="1600" b="1" spc="-25" dirty="0">
                <a:latin typeface="MV Boli" panose="02000500030200090000" pitchFamily="2" charset="0"/>
                <a:cs typeface="MV Boli" panose="02000500030200090000" pitchFamily="2" charset="0"/>
              </a:rPr>
              <a:t>1)</a:t>
            </a:r>
            <a:endParaRPr sz="1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613941"/>
              </p:ext>
            </p:extLst>
          </p:nvPr>
        </p:nvGraphicFramePr>
        <p:xfrm>
          <a:off x="457200" y="914400"/>
          <a:ext cx="8320551" cy="5891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7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6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6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219">
                <a:tc>
                  <a:txBody>
                    <a:bodyPr/>
                    <a:lstStyle/>
                    <a:p>
                      <a:pPr marL="68580">
                        <a:lnSpc>
                          <a:spcPts val="1265"/>
                        </a:lnSpc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1.Прочитайте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8">
                  <a:txBody>
                    <a:bodyPr/>
                    <a:lstStyle/>
                    <a:p>
                      <a:pPr marL="1536065" algn="just">
                        <a:lnSpc>
                          <a:spcPts val="1240"/>
                        </a:lnSpc>
                      </a:pPr>
                      <a:r>
                        <a:rPr sz="700" dirty="0">
                          <a:latin typeface="Times New Roman"/>
                          <a:cs typeface="Times New Roman"/>
                        </a:rPr>
                        <a:t>Текст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67945" marR="57785" indent="210185" algn="just">
                        <a:lnSpc>
                          <a:spcPct val="95900"/>
                        </a:lnSpc>
                        <a:spcBef>
                          <a:spcPts val="44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Пр..хладн..ю</a:t>
                      </a:r>
                      <a:r>
                        <a:rPr sz="1200" baseline="31746" dirty="0">
                          <a:latin typeface="Times New Roman"/>
                          <a:cs typeface="Times New Roman"/>
                        </a:rPr>
                        <a:t>(2)</a:t>
                      </a:r>
                      <a:r>
                        <a:rPr sz="1200" spc="120" baseline="31746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т..шину</a:t>
                      </a:r>
                      <a:r>
                        <a:rPr sz="1200" baseline="31746" dirty="0">
                          <a:latin typeface="Times New Roman"/>
                          <a:cs typeface="Times New Roman"/>
                        </a:rPr>
                        <a:t>(3)</a:t>
                      </a:r>
                      <a:r>
                        <a:rPr sz="1200" spc="135" baseline="31746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утра</a:t>
                      </a:r>
                      <a:r>
                        <a:rPr sz="1200" spc="28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н..руша..т</a:t>
                      </a:r>
                      <a:r>
                        <a:rPr sz="1200" spc="28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только</a:t>
                      </a:r>
                      <a:r>
                        <a:rPr sz="1200" spc="28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возня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дроздов</a:t>
                      </a:r>
                      <a:r>
                        <a:rPr sz="1200" spc="4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114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р..бинах</a:t>
                      </a:r>
                      <a:r>
                        <a:rPr sz="1200" spc="4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(в)ч..ще</a:t>
                      </a:r>
                      <a:r>
                        <a:rPr sz="1200" spc="4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сада.</a:t>
                      </a:r>
                      <a:r>
                        <a:rPr sz="1200" spc="114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Слыш..т..ся</a:t>
                      </a:r>
                      <a:r>
                        <a:rPr sz="1200" spc="4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г..лоса</a:t>
                      </a:r>
                      <a:r>
                        <a:rPr sz="1200" spc="114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раздаёт..ся</a:t>
                      </a:r>
                      <a:r>
                        <a:rPr sz="1200" spc="3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гулкий</a:t>
                      </a:r>
                      <a:r>
                        <a:rPr sz="1200" spc="3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стук</a:t>
                      </a:r>
                      <a:r>
                        <a:rPr sz="1200" spc="3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ссыпаемых</a:t>
                      </a:r>
                      <a:r>
                        <a:rPr sz="1200" spc="3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(в)кадушки</a:t>
                      </a:r>
                      <a:r>
                        <a:rPr sz="1200" spc="3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ябл..к</a:t>
                      </a:r>
                      <a:r>
                        <a:rPr sz="1200" baseline="31746" dirty="0">
                          <a:latin typeface="Times New Roman"/>
                          <a:cs typeface="Times New Roman"/>
                        </a:rPr>
                        <a:t>(1)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spc="3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осенн..м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саду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д..леко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в..дна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д..рога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(к)больш..му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шалашу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сам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шалаш…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Всюду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сильно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пахн..т</a:t>
                      </a:r>
                      <a:r>
                        <a:rPr sz="12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ябл..ками‚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тут</a:t>
                      </a:r>
                      <a:r>
                        <a:rPr sz="120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12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особенно.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200" spc="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шалаша</a:t>
                      </a:r>
                      <a:r>
                        <a:rPr sz="1200" spc="3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стоит</a:t>
                      </a:r>
                      <a:r>
                        <a:rPr sz="1200" spc="3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руж..ё.</a:t>
                      </a:r>
                      <a:r>
                        <a:rPr sz="1200" spc="3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Рядом</a:t>
                      </a:r>
                      <a:r>
                        <a:rPr sz="1200" spc="3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наход..т..ся</a:t>
                      </a:r>
                      <a:r>
                        <a:rPr sz="1200" spc="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поз..л..невший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самовар</a:t>
                      </a:r>
                      <a:r>
                        <a:rPr sz="1200" baseline="31746" dirty="0">
                          <a:latin typeface="Times New Roman"/>
                          <a:cs typeface="Times New Roman"/>
                        </a:rPr>
                        <a:t>(4)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spc="16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16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уг..лке</a:t>
                      </a:r>
                      <a:r>
                        <a:rPr sz="1200" spc="16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ра..кидана</a:t>
                      </a:r>
                      <a:r>
                        <a:rPr sz="1200" spc="16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одежда.</a:t>
                      </a:r>
                      <a:r>
                        <a:rPr sz="1200" spc="16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Около</a:t>
                      </a:r>
                      <a:r>
                        <a:rPr sz="1200" spc="16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шалаша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в..ляют..ся</a:t>
                      </a:r>
                      <a:r>
                        <a:rPr sz="1200" spc="34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рогож(ы/и)</a:t>
                      </a:r>
                      <a:r>
                        <a:rPr sz="1200" spc="34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ящики</a:t>
                      </a:r>
                      <a:r>
                        <a:rPr sz="1200" spc="34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33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всякие</a:t>
                      </a:r>
                      <a:r>
                        <a:rPr sz="1200" spc="34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и..трёпанные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пожи(д/т)ки.</a:t>
                      </a:r>
                      <a:r>
                        <a:rPr sz="1200" spc="3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Тут</a:t>
                      </a:r>
                      <a:r>
                        <a:rPr sz="1200" spc="3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же</a:t>
                      </a:r>
                      <a:r>
                        <a:rPr sz="1200" spc="3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вырыта</a:t>
                      </a:r>
                      <a:r>
                        <a:rPr sz="1200" spc="3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з..мляная</a:t>
                      </a:r>
                      <a:r>
                        <a:rPr sz="1200" spc="3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печ..ка.</a:t>
                      </a:r>
                      <a:r>
                        <a:rPr sz="1200" spc="3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(В)полдень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(на)ней</a:t>
                      </a:r>
                      <a:r>
                        <a:rPr sz="1200" spc="3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варит..ся</a:t>
                      </a:r>
                      <a:r>
                        <a:rPr sz="1200" spc="3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уд..вительно</a:t>
                      </a:r>
                      <a:r>
                        <a:rPr sz="1200" spc="3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вкус..ный</a:t>
                      </a:r>
                      <a:r>
                        <a:rPr sz="1200" spc="3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борщ..</a:t>
                      </a:r>
                      <a:r>
                        <a:rPr sz="1200" spc="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(с)салом</a:t>
                      </a:r>
                      <a:r>
                        <a:rPr sz="1200" spc="3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а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веч..ром</a:t>
                      </a:r>
                      <a:r>
                        <a:rPr sz="120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гре..т..ся</a:t>
                      </a:r>
                      <a:r>
                        <a:rPr sz="120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с..мовар.</a:t>
                      </a:r>
                      <a:r>
                        <a:rPr sz="1200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(По)саду</a:t>
                      </a:r>
                      <a:r>
                        <a:rPr sz="120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ра..ст..лает..ся</a:t>
                      </a:r>
                      <a:r>
                        <a:rPr sz="1200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длинной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п..лосой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г..лубоватый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дым.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219">
                <a:tc>
                  <a:txBody>
                    <a:bodyPr/>
                    <a:lstStyle/>
                    <a:p>
                      <a:pPr marL="68580">
                        <a:lnSpc>
                          <a:spcPts val="132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весь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текст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128">
                <a:tc rowSpan="2">
                  <a:txBody>
                    <a:bodyPr/>
                    <a:lstStyle/>
                    <a:p>
                      <a:pPr marL="68580">
                        <a:lnSpc>
                          <a:spcPts val="1240"/>
                        </a:lnSpc>
                      </a:pPr>
                      <a:endParaRPr lang="ru-RU" sz="1400" b="1" spc="-10" dirty="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240"/>
                        </a:lnSpc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2.Расставьте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68580" marR="416559">
                        <a:lnSpc>
                          <a:spcPts val="1260"/>
                        </a:lnSpc>
                        <a:spcBef>
                          <a:spcPts val="40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знаки препинания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</a:pP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Обратите</a:t>
                      </a:r>
                      <a:r>
                        <a:rPr sz="140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внимание,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есть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ли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тексте: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37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2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прямая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речь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2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1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обращение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2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2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сложные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предложения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1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1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однородные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03505">
                        <a:lnSpc>
                          <a:spcPts val="127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члены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предложения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2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4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места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постановки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тире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377">
                <a:tc>
                  <a:txBody>
                    <a:bodyPr/>
                    <a:lstStyle/>
                    <a:p>
                      <a:pPr marL="68580">
                        <a:lnSpc>
                          <a:spcPts val="124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3.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Вставьте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8580" marR="294005">
                        <a:lnSpc>
                          <a:spcPts val="1260"/>
                        </a:lnSpc>
                      </a:pPr>
                      <a:r>
                        <a:rPr sz="1200" b="1" spc="-10" dirty="0" err="1">
                          <a:latin typeface="Times New Roman"/>
                          <a:cs typeface="Times New Roman"/>
                        </a:rPr>
                        <a:t>пропущенны</a:t>
                      </a:r>
                      <a:r>
                        <a:rPr lang="ru-RU" sz="1200" b="1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орфограммы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6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Вспомните</a:t>
                      </a:r>
                      <a:r>
                        <a:rPr sz="12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правила: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1869" marR="318770" indent="-664845">
                        <a:lnSpc>
                          <a:spcPts val="1270"/>
                        </a:lnSpc>
                        <a:spcBef>
                          <a:spcPts val="2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Выпишите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слова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пропущенными орфограммами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объясните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err="1">
                          <a:latin typeface="Times New Roman"/>
                          <a:cs typeface="Times New Roman"/>
                        </a:rPr>
                        <a:t>их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 err="1">
                          <a:latin typeface="Times New Roman"/>
                          <a:cs typeface="Times New Roman"/>
                        </a:rPr>
                        <a:t>правописан</a:t>
                      </a:r>
                      <a:r>
                        <a:rPr lang="ru-RU" sz="12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е:</a:t>
                      </a:r>
                      <a:endParaRPr lang="ru-RU" sz="1200" b="1" spc="-1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16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 marR="506730" indent="-35560">
                        <a:lnSpc>
                          <a:spcPts val="1260"/>
                        </a:lnSpc>
                        <a:spcBef>
                          <a:spcPts val="25"/>
                        </a:spcBef>
                      </a:pPr>
                      <a:r>
                        <a:rPr sz="1400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Безударные гласные в корне: проверяемые,</a:t>
                      </a:r>
                    </a:p>
                    <a:p>
                      <a:pPr marL="67945" marR="588645">
                        <a:lnSpc>
                          <a:spcPts val="1260"/>
                        </a:lnSpc>
                        <a:spcBef>
                          <a:spcPts val="10"/>
                        </a:spcBef>
                      </a:pPr>
                      <a:r>
                        <a:rPr sz="1400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непроверяемые, чередующиеся.</a:t>
                      </a:r>
                    </a:p>
                  </a:txBody>
                  <a:tcPr marL="0" marR="0" marT="203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013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379095" algn="l" defTabSz="457200" rtl="0" eaLnBrk="1" latinLnBrk="0" hangingPunct="1">
                        <a:lnSpc>
                          <a:spcPts val="1260"/>
                        </a:lnSpc>
                        <a:spcBef>
                          <a:spcPts val="25"/>
                        </a:spcBef>
                      </a:pPr>
                      <a:r>
                        <a:rPr sz="1400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Согласные в корне: сомнительный согласный,</a:t>
                      </a:r>
                    </a:p>
                    <a:p>
                      <a:pPr marL="67945" marR="522605" algn="l" defTabSz="457200" rtl="0" eaLnBrk="1" latinLnBrk="0" hangingPunct="1">
                        <a:lnSpc>
                          <a:spcPts val="1260"/>
                        </a:lnSpc>
                      </a:pPr>
                      <a:r>
                        <a:rPr sz="1400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непроизносимый согласный</a:t>
                      </a:r>
                    </a:p>
                  </a:txBody>
                  <a:tcPr marL="0" marR="0" marT="203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203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689610" algn="l" defTabSz="457200" rtl="0" eaLnBrk="1" latinLnBrk="0" hangingPunct="1">
                        <a:lnSpc>
                          <a:spcPts val="1260"/>
                        </a:lnSpc>
                        <a:spcBef>
                          <a:spcPts val="10"/>
                        </a:spcBef>
                      </a:pPr>
                      <a:r>
                        <a:rPr sz="1400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Правописание приставок:</a:t>
                      </a:r>
                      <a:endParaRPr sz="1400" kern="120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67945" marR="126364" algn="l" defTabSz="457200" rtl="0" eaLnBrk="1" latinLnBrk="0" hangingPunct="1">
                        <a:lnSpc>
                          <a:spcPts val="1260"/>
                        </a:lnSpc>
                        <a:spcBef>
                          <a:spcPts val="10"/>
                        </a:spcBef>
                      </a:pPr>
                      <a:r>
                        <a:rPr sz="1400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неизменяемые, на З/С и И/Ы после приставок</a:t>
                      </a:r>
                      <a:endParaRPr sz="1400" kern="120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8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330835" algn="l" defTabSz="457200" rtl="0" eaLnBrk="1" latinLnBrk="0" hangingPunct="1">
                        <a:lnSpc>
                          <a:spcPts val="1260"/>
                        </a:lnSpc>
                        <a:spcBef>
                          <a:spcPts val="10"/>
                        </a:spcBef>
                      </a:pPr>
                      <a:r>
                        <a:rPr sz="1400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Правописание Ь и Ъ </a:t>
                      </a:r>
                      <a:r>
                        <a:rPr sz="1400" kern="1200" dirty="0" err="1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знака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8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7106">
                <a:tc>
                  <a:txBody>
                    <a:bodyPr/>
                    <a:lstStyle/>
                    <a:p>
                      <a:pPr marL="68580">
                        <a:lnSpc>
                          <a:spcPts val="1190"/>
                        </a:lnSpc>
                      </a:pP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4.Начните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90"/>
                        </a:lnSpc>
                      </a:pPr>
                      <a:r>
                        <a:rPr sz="700" spc="-10" dirty="0">
                          <a:latin typeface="Times New Roman"/>
                          <a:cs typeface="Times New Roman"/>
                        </a:rPr>
                        <a:t>.</a:t>
                      </a: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700" b="1" dirty="0">
                          <a:latin typeface="Times New Roman"/>
                          <a:cs typeface="Times New Roman"/>
                        </a:rPr>
                        <a:t>Если</a:t>
                      </a:r>
                      <a:r>
                        <a:rPr sz="7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допустили</a:t>
                      </a:r>
                      <a:r>
                        <a:rPr sz="7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ошибки,</a:t>
                      </a:r>
                      <a:r>
                        <a:rPr sz="7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аккуратно</a:t>
                      </a:r>
                      <a:r>
                        <a:rPr sz="7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исправьте.</a:t>
                      </a: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88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4466" y="256031"/>
            <a:ext cx="5495545" cy="6812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1835" y="278638"/>
            <a:ext cx="4257041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20" dirty="0">
                <a:solidFill>
                  <a:srgbClr val="000000"/>
                </a:solidFill>
              </a:rPr>
              <a:t>Таблицы-помощницы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по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Орфографии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990600" y="788101"/>
            <a:ext cx="7941208" cy="5835257"/>
            <a:chOff x="59791" y="260743"/>
            <a:chExt cx="8901328" cy="6597254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791" y="733399"/>
              <a:ext cx="2753779" cy="34544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09290" y="719518"/>
              <a:ext cx="3652774" cy="448138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92102" y="260743"/>
              <a:ext cx="3669017" cy="43685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3622" y="3798379"/>
              <a:ext cx="2962719" cy="305961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19758"/>
              </p:ext>
            </p:extLst>
          </p:nvPr>
        </p:nvGraphicFramePr>
        <p:xfrm>
          <a:off x="557829" y="3974129"/>
          <a:ext cx="8392795" cy="27314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2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156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Формулировка</a:t>
                      </a:r>
                      <a:r>
                        <a:rPr sz="16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пунктограммы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Примеры</a:t>
                      </a:r>
                      <a:r>
                        <a:rPr sz="16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из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текста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412">
                <a:tc>
                  <a:txBody>
                    <a:bodyPr/>
                    <a:lstStyle/>
                    <a:p>
                      <a:pPr marL="91440" marR="8045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spc="-40" dirty="0">
                          <a:latin typeface="Calibri"/>
                          <a:cs typeface="Calibri"/>
                        </a:rPr>
                        <a:t>Тире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между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подлежащим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сказуемым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400" b="1" i="1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Вечер</a:t>
                      </a:r>
                      <a:r>
                        <a:rPr sz="1400" b="1" i="1" spc="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i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400" b="1" i="1" spc="-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прекрасная</a:t>
                      </a:r>
                      <a:r>
                        <a:rPr sz="1400" i="1" spc="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i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пора.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3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Запятая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в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сложном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предложении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4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i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i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западе</a:t>
                      </a:r>
                      <a:r>
                        <a:rPr sz="1400" i="1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ещё </a:t>
                      </a:r>
                      <a:r>
                        <a:rPr sz="1400" b="1" i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тлеет</a:t>
                      </a:r>
                      <a:r>
                        <a:rPr sz="1400" b="1" i="1" spc="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i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заря</a:t>
                      </a:r>
                      <a:r>
                        <a:rPr sz="1400" i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400" i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i="1" spc="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i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болотах</a:t>
                      </a:r>
                      <a:r>
                        <a:rPr sz="1400" i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i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бормочут</a:t>
                      </a:r>
                      <a:r>
                        <a:rPr sz="1400" b="1" i="1" spc="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i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b="1" i="1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i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возятся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b="1" i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журавли</a:t>
                      </a:r>
                      <a:r>
                        <a:rPr sz="1400" i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559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Запятая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однородных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членах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предложения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44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i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i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западе</a:t>
                      </a:r>
                      <a:r>
                        <a:rPr sz="1400" i="1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ещё </a:t>
                      </a:r>
                      <a:r>
                        <a:rPr sz="1400" i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тлеет</a:t>
                      </a:r>
                      <a:r>
                        <a:rPr sz="1400" i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заря,</a:t>
                      </a:r>
                      <a:r>
                        <a:rPr sz="1400" i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а на</a:t>
                      </a:r>
                      <a:r>
                        <a:rPr sz="1400" i="1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болотах</a:t>
                      </a:r>
                      <a:r>
                        <a:rPr sz="1400" i="1" spc="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i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бормочут</a:t>
                      </a:r>
                      <a:r>
                        <a:rPr sz="1400" b="1" i="1" spc="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i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b="1" i="1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i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возятся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b="1" i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журавли</a:t>
                      </a:r>
                      <a:r>
                        <a:rPr sz="1400" i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i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Всю</a:t>
                      </a:r>
                      <a:r>
                        <a:rPr sz="1400" i="1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ночь</a:t>
                      </a:r>
                      <a:r>
                        <a:rPr sz="1400" i="1" spc="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огонь</a:t>
                      </a:r>
                      <a:r>
                        <a:rPr sz="1400" i="1" spc="-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костра</a:t>
                      </a:r>
                      <a:r>
                        <a:rPr sz="1400" i="1" spc="4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то</a:t>
                      </a:r>
                      <a:r>
                        <a:rPr sz="1400" i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i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разгорается</a:t>
                      </a:r>
                      <a:r>
                        <a:rPr sz="1400" i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400" i="1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то</a:t>
                      </a:r>
                      <a:r>
                        <a:rPr sz="1400" i="1" spc="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i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гаснет</a:t>
                      </a:r>
                      <a:r>
                        <a:rPr sz="1400" i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6215507" y="2048129"/>
            <a:ext cx="2800350" cy="604520"/>
            <a:chOff x="6215507" y="2048129"/>
            <a:chExt cx="2800350" cy="604520"/>
          </a:xfrm>
        </p:grpSpPr>
        <p:sp>
          <p:nvSpPr>
            <p:cNvPr id="4" name="object 4"/>
            <p:cNvSpPr/>
            <p:nvPr/>
          </p:nvSpPr>
          <p:spPr>
            <a:xfrm>
              <a:off x="6228207" y="2060829"/>
              <a:ext cx="2774950" cy="579120"/>
            </a:xfrm>
            <a:custGeom>
              <a:avLst/>
              <a:gdLst/>
              <a:ahLst/>
              <a:cxnLst/>
              <a:rect l="l" t="t" r="r" b="b"/>
              <a:pathLst>
                <a:path w="2774950" h="579119">
                  <a:moveTo>
                    <a:pt x="2678175" y="0"/>
                  </a:moveTo>
                  <a:lnTo>
                    <a:pt x="96519" y="0"/>
                  </a:lnTo>
                  <a:lnTo>
                    <a:pt x="58935" y="7580"/>
                  </a:lnTo>
                  <a:lnTo>
                    <a:pt x="28257" y="28257"/>
                  </a:lnTo>
                  <a:lnTo>
                    <a:pt x="7580" y="58935"/>
                  </a:lnTo>
                  <a:lnTo>
                    <a:pt x="0" y="96520"/>
                  </a:lnTo>
                  <a:lnTo>
                    <a:pt x="0" y="482473"/>
                  </a:lnTo>
                  <a:lnTo>
                    <a:pt x="7580" y="519983"/>
                  </a:lnTo>
                  <a:lnTo>
                    <a:pt x="28257" y="550624"/>
                  </a:lnTo>
                  <a:lnTo>
                    <a:pt x="58935" y="571287"/>
                  </a:lnTo>
                  <a:lnTo>
                    <a:pt x="96519" y="578866"/>
                  </a:lnTo>
                  <a:lnTo>
                    <a:pt x="2678175" y="578866"/>
                  </a:lnTo>
                  <a:lnTo>
                    <a:pt x="2715760" y="571287"/>
                  </a:lnTo>
                  <a:lnTo>
                    <a:pt x="2746438" y="550624"/>
                  </a:lnTo>
                  <a:lnTo>
                    <a:pt x="2767115" y="519983"/>
                  </a:lnTo>
                  <a:lnTo>
                    <a:pt x="2774695" y="482473"/>
                  </a:lnTo>
                  <a:lnTo>
                    <a:pt x="2774695" y="96520"/>
                  </a:lnTo>
                  <a:lnTo>
                    <a:pt x="2767115" y="58935"/>
                  </a:lnTo>
                  <a:lnTo>
                    <a:pt x="2746438" y="28257"/>
                  </a:lnTo>
                  <a:lnTo>
                    <a:pt x="2715760" y="7580"/>
                  </a:lnTo>
                  <a:lnTo>
                    <a:pt x="2678175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28207" y="2060829"/>
              <a:ext cx="2774950" cy="579120"/>
            </a:xfrm>
            <a:custGeom>
              <a:avLst/>
              <a:gdLst/>
              <a:ahLst/>
              <a:cxnLst/>
              <a:rect l="l" t="t" r="r" b="b"/>
              <a:pathLst>
                <a:path w="2774950" h="579119">
                  <a:moveTo>
                    <a:pt x="0" y="96520"/>
                  </a:moveTo>
                  <a:lnTo>
                    <a:pt x="7580" y="58935"/>
                  </a:lnTo>
                  <a:lnTo>
                    <a:pt x="28257" y="28257"/>
                  </a:lnTo>
                  <a:lnTo>
                    <a:pt x="58935" y="7580"/>
                  </a:lnTo>
                  <a:lnTo>
                    <a:pt x="96519" y="0"/>
                  </a:lnTo>
                  <a:lnTo>
                    <a:pt x="2678175" y="0"/>
                  </a:lnTo>
                  <a:lnTo>
                    <a:pt x="2715760" y="7580"/>
                  </a:lnTo>
                  <a:lnTo>
                    <a:pt x="2746438" y="28257"/>
                  </a:lnTo>
                  <a:lnTo>
                    <a:pt x="2767115" y="58935"/>
                  </a:lnTo>
                  <a:lnTo>
                    <a:pt x="2774695" y="96520"/>
                  </a:lnTo>
                  <a:lnTo>
                    <a:pt x="2774695" y="482473"/>
                  </a:lnTo>
                  <a:lnTo>
                    <a:pt x="2767115" y="519983"/>
                  </a:lnTo>
                  <a:lnTo>
                    <a:pt x="2746438" y="550624"/>
                  </a:lnTo>
                  <a:lnTo>
                    <a:pt x="2715760" y="571287"/>
                  </a:lnTo>
                  <a:lnTo>
                    <a:pt x="2678175" y="578866"/>
                  </a:lnTo>
                  <a:lnTo>
                    <a:pt x="96519" y="578866"/>
                  </a:lnTo>
                  <a:lnTo>
                    <a:pt x="58935" y="571287"/>
                  </a:lnTo>
                  <a:lnTo>
                    <a:pt x="28257" y="550624"/>
                  </a:lnTo>
                  <a:lnTo>
                    <a:pt x="7580" y="519983"/>
                  </a:lnTo>
                  <a:lnTo>
                    <a:pt x="0" y="482473"/>
                  </a:lnTo>
                  <a:lnTo>
                    <a:pt x="0" y="96520"/>
                  </a:lnTo>
                  <a:close/>
                </a:path>
              </a:pathLst>
            </a:custGeom>
            <a:ln w="25400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72897" y="486030"/>
            <a:ext cx="3127248" cy="165849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256447" y="537866"/>
            <a:ext cx="2694177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chemeClr val="accent6">
                    <a:lumMod val="50000"/>
                  </a:schemeClr>
                </a:solidFill>
              </a:rPr>
              <a:t>Группа</a:t>
            </a:r>
            <a:r>
              <a:rPr sz="1800" b="1" spc="-6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sz="1800" b="1" dirty="0">
                <a:solidFill>
                  <a:schemeClr val="accent6">
                    <a:lumMod val="50000"/>
                  </a:schemeClr>
                </a:solidFill>
              </a:rPr>
              <a:t>2:</a:t>
            </a:r>
            <a:r>
              <a:rPr sz="1800" b="1" spc="-15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sz="1600" b="1" dirty="0">
                <a:solidFill>
                  <a:schemeClr val="accent6">
                    <a:lumMod val="50000"/>
                  </a:schemeClr>
                </a:solidFill>
              </a:rPr>
              <a:t>систематизация</a:t>
            </a: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600" b="1" dirty="0">
                <a:solidFill>
                  <a:schemeClr val="accent6">
                    <a:lumMod val="50000"/>
                  </a:schemeClr>
                </a:solidFill>
              </a:rPr>
              <a:t>проп</a:t>
            </a:r>
            <a:r>
              <a:rPr sz="1600" b="1" spc="10" dirty="0">
                <a:solidFill>
                  <a:schemeClr val="accent6">
                    <a:lumMod val="50000"/>
                  </a:schemeClr>
                </a:solidFill>
              </a:rPr>
              <a:t>у</a:t>
            </a:r>
            <a:r>
              <a:rPr sz="1600" b="1" spc="-20" dirty="0">
                <a:solidFill>
                  <a:schemeClr val="accent6">
                    <a:lumMod val="50000"/>
                  </a:schemeClr>
                </a:solidFill>
              </a:rPr>
              <a:t>щ</a:t>
            </a:r>
            <a:r>
              <a:rPr sz="1600" b="1" dirty="0">
                <a:solidFill>
                  <a:schemeClr val="accent6">
                    <a:lumMod val="50000"/>
                  </a:schemeClr>
                </a:solidFill>
              </a:rPr>
              <a:t>е</a:t>
            </a:r>
            <a:r>
              <a:rPr sz="1600" b="1" spc="5" dirty="0">
                <a:solidFill>
                  <a:schemeClr val="accent6">
                    <a:lumMod val="50000"/>
                  </a:schemeClr>
                </a:solidFill>
              </a:rPr>
              <a:t>нн</a:t>
            </a:r>
            <a:r>
              <a:rPr sz="1600" b="1" spc="-15" dirty="0">
                <a:solidFill>
                  <a:schemeClr val="accent6">
                    <a:lumMod val="50000"/>
                  </a:schemeClr>
                </a:solidFill>
              </a:rPr>
              <a:t>ы</a:t>
            </a:r>
            <a:r>
              <a:rPr sz="1600" b="1" dirty="0">
                <a:solidFill>
                  <a:schemeClr val="accent6">
                    <a:lumMod val="50000"/>
                  </a:schemeClr>
                </a:solidFill>
              </a:rPr>
              <a:t>х</a:t>
            </a:r>
            <a:r>
              <a:rPr sz="1600" b="1" spc="-95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sz="1600" b="1" dirty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sz="1600" b="1" spc="5" dirty="0">
                <a:solidFill>
                  <a:schemeClr val="accent6">
                    <a:lumMod val="50000"/>
                  </a:schemeClr>
                </a:solidFill>
              </a:rPr>
              <a:t>ун</a:t>
            </a:r>
            <a:r>
              <a:rPr sz="1600" b="1" dirty="0">
                <a:solidFill>
                  <a:schemeClr val="accent6">
                    <a:lumMod val="50000"/>
                  </a:schemeClr>
                </a:solidFill>
              </a:rPr>
              <a:t>к</a:t>
            </a:r>
            <a:r>
              <a:rPr sz="1600" b="1" spc="-30" dirty="0">
                <a:solidFill>
                  <a:schemeClr val="accent6">
                    <a:lumMod val="50000"/>
                  </a:schemeClr>
                </a:solidFill>
              </a:rPr>
              <a:t>т</a:t>
            </a:r>
            <a:r>
              <a:rPr sz="1600" b="1" dirty="0">
                <a:solidFill>
                  <a:schemeClr val="accent6">
                    <a:lumMod val="50000"/>
                  </a:schemeClr>
                </a:solidFill>
              </a:rPr>
              <a:t>огра</a:t>
            </a:r>
            <a:r>
              <a:rPr sz="1600" b="1" spc="10" dirty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sz="1600" b="1" spc="5" dirty="0">
                <a:solidFill>
                  <a:schemeClr val="accent6">
                    <a:lumMod val="50000"/>
                  </a:schemeClr>
                </a:solidFill>
              </a:rPr>
              <a:t>м</a:t>
            </a:r>
            <a:endParaRPr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02148" y="2060829"/>
            <a:ext cx="2625090" cy="1937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А)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001F5F"/>
                </a:solidFill>
                <a:latin typeface="Calibri"/>
                <a:cs typeface="Calibri"/>
              </a:rPr>
              <a:t>5-6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классах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предлагаем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перечень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 err="1">
                <a:solidFill>
                  <a:srgbClr val="001F5F"/>
                </a:solidFill>
                <a:latin typeface="Calibri"/>
                <a:cs typeface="Calibri"/>
              </a:rPr>
              <a:t>пунктограмм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lang="ru-RU" sz="1600" spc="-5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ru-RU" sz="1600" spc="-5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ru-RU" sz="1600" spc="-5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 dirty="0">
              <a:latin typeface="Calibri"/>
              <a:cs typeface="Calibri"/>
            </a:endParaRPr>
          </a:p>
          <a:p>
            <a:pPr marL="142875" marR="5080" indent="432434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latin typeface="Calibri"/>
                <a:cs typeface="Calibri"/>
              </a:rPr>
              <a:t>Возможный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вариант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оформления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справочного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листа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1" y="782829"/>
            <a:ext cx="48005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5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к</a:t>
            </a:r>
            <a:r>
              <a:rPr sz="1800" b="1" spc="-15" dirty="0">
                <a:latin typeface="Calibri"/>
                <a:cs typeface="Calibri"/>
              </a:rPr>
              <a:t>л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2115" y="85644"/>
            <a:ext cx="5472557" cy="3888485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FA3C3F30-AF04-00CA-8B78-C4AB372409D2}"/>
              </a:ext>
            </a:extLst>
          </p:cNvPr>
          <p:cNvSpPr/>
          <p:nvPr/>
        </p:nvSpPr>
        <p:spPr>
          <a:xfrm>
            <a:off x="1447800" y="1219200"/>
            <a:ext cx="533400" cy="2375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2548AB5-D876-5458-060F-2D572AC42447}"/>
              </a:ext>
            </a:extLst>
          </p:cNvPr>
          <p:cNvSpPr/>
          <p:nvPr/>
        </p:nvSpPr>
        <p:spPr>
          <a:xfrm>
            <a:off x="2937424" y="1231582"/>
            <a:ext cx="511512" cy="22517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03A502CA-3F9A-285D-95B4-E5409B2B8D20}"/>
              </a:ext>
            </a:extLst>
          </p:cNvPr>
          <p:cNvSpPr/>
          <p:nvPr/>
        </p:nvSpPr>
        <p:spPr>
          <a:xfrm>
            <a:off x="2667000" y="2601141"/>
            <a:ext cx="381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2F932A9-6DB6-745D-86D0-2B81388EF647}"/>
              </a:ext>
            </a:extLst>
          </p:cNvPr>
          <p:cNvSpPr/>
          <p:nvPr/>
        </p:nvSpPr>
        <p:spPr>
          <a:xfrm>
            <a:off x="2209800" y="2601141"/>
            <a:ext cx="457200" cy="2286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D59EBA09-6810-426D-2995-CCB463531962}"/>
              </a:ext>
            </a:extLst>
          </p:cNvPr>
          <p:cNvSpPr/>
          <p:nvPr/>
        </p:nvSpPr>
        <p:spPr>
          <a:xfrm>
            <a:off x="4058639" y="2592752"/>
            <a:ext cx="685800" cy="22860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7774B08D-A4BC-B59B-52AA-A8F1A4583171}"/>
              </a:ext>
            </a:extLst>
          </p:cNvPr>
          <p:cNvSpPr/>
          <p:nvPr/>
        </p:nvSpPr>
        <p:spPr>
          <a:xfrm>
            <a:off x="4881915" y="2592753"/>
            <a:ext cx="604485" cy="22860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E625A7AA-8C86-F601-2924-EA3DDD592E86}"/>
              </a:ext>
            </a:extLst>
          </p:cNvPr>
          <p:cNvSpPr/>
          <p:nvPr/>
        </p:nvSpPr>
        <p:spPr>
          <a:xfrm>
            <a:off x="5473951" y="2601141"/>
            <a:ext cx="603171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48EB6E06-3B44-4C6F-97F0-7295E7C0362E}"/>
              </a:ext>
            </a:extLst>
          </p:cNvPr>
          <p:cNvSpPr/>
          <p:nvPr/>
        </p:nvSpPr>
        <p:spPr>
          <a:xfrm>
            <a:off x="3483644" y="3056150"/>
            <a:ext cx="914400" cy="228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24B5929C-858B-57EC-1354-06479D95026B}"/>
              </a:ext>
            </a:extLst>
          </p:cNvPr>
          <p:cNvSpPr/>
          <p:nvPr/>
        </p:nvSpPr>
        <p:spPr>
          <a:xfrm>
            <a:off x="4626872" y="3052277"/>
            <a:ext cx="604486" cy="228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егкий дым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</TotalTime>
  <Words>3731</Words>
  <Application>Microsoft Office PowerPoint</Application>
  <PresentationFormat>Экран (4:3)</PresentationFormat>
  <Paragraphs>636</Paragraphs>
  <Slides>26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26</vt:i4>
      </vt:variant>
    </vt:vector>
  </HeadingPairs>
  <TitlesOfParts>
    <vt:vector size="44" baseType="lpstr">
      <vt:lpstr>Agency FB</vt:lpstr>
      <vt:lpstr>Arial</vt:lpstr>
      <vt:lpstr>Calibri</vt:lpstr>
      <vt:lpstr>Century Gothic</vt:lpstr>
      <vt:lpstr>Microsoft Sans Serif</vt:lpstr>
      <vt:lpstr>MV Boli</vt:lpstr>
      <vt:lpstr>Nirmala UI Semilight</vt:lpstr>
      <vt:lpstr>Segoe MDL2 Assets</vt:lpstr>
      <vt:lpstr>Segoe Script</vt:lpstr>
      <vt:lpstr>Times New Roman</vt:lpstr>
      <vt:lpstr>Wingdings</vt:lpstr>
      <vt:lpstr>Wingdings 3</vt:lpstr>
      <vt:lpstr>1_Office Theme</vt:lpstr>
      <vt:lpstr>2_Office Theme</vt:lpstr>
      <vt:lpstr>3_Office Theme</vt:lpstr>
      <vt:lpstr>4_Office Theme</vt:lpstr>
      <vt:lpstr>5_Office Theme</vt:lpstr>
      <vt:lpstr>Легкий дым</vt:lpstr>
      <vt:lpstr>Формы организации учебной деятельности обучающихся на уроках русского языка в ходе подготовки к ВПР</vt:lpstr>
      <vt:lpstr>Презентация PowerPoint</vt:lpstr>
      <vt:lpstr>Как подготовку к ВПР сделать эффективной?</vt:lpstr>
      <vt:lpstr>Серии пособий для подготовки к ВПР (5-8 классы) издательства «Экзамен»</vt:lpstr>
      <vt:lpstr>Гупповая форма обучения</vt:lpstr>
      <vt:lpstr>5 кл.</vt:lpstr>
      <vt:lpstr>Презентация PowerPoint</vt:lpstr>
      <vt:lpstr>Таблицы-помощницы по Орфографии</vt:lpstr>
      <vt:lpstr>Группа 2: систематизация пропущенных пунктограмм</vt:lpstr>
      <vt:lpstr>Выявление особенностей языковых разборов: 5 класс.</vt:lpstr>
      <vt:lpstr>Таблицы-помощницы на этапе отработки способа действия: морфологический разбор</vt:lpstr>
      <vt:lpstr>Презентация PowerPoint</vt:lpstr>
      <vt:lpstr>РАБОТА В ПАРЕ: выполняем задание 3.</vt:lpstr>
      <vt:lpstr>Презентация PowerPoint</vt:lpstr>
      <vt:lpstr>Презентация PowerPoint</vt:lpstr>
      <vt:lpstr>РАБОТА В ПАРЕ: выполняем задание 4</vt:lpstr>
      <vt:lpstr>Презентация PowerPoint</vt:lpstr>
      <vt:lpstr>Выполняем задания  5,6,7 (5 класс)</vt:lpstr>
      <vt:lpstr>Презентация PowerPoint</vt:lpstr>
      <vt:lpstr>Презентация PowerPoint</vt:lpstr>
      <vt:lpstr>Презентация PowerPoint</vt:lpstr>
      <vt:lpstr>Выполняем ТРЕТЬЮ ЧАСТЬ проверочной работы: содержание</vt:lpstr>
      <vt:lpstr>Презентация PowerPoint</vt:lpstr>
      <vt:lpstr>Задание 11. Определение  лексического значения слова (5 класс)</vt:lpstr>
      <vt:lpstr>Лексическая синонимия (антонимия) (5 кл., зад.12):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Эффективная подготовка к ВПР-2021</dc:title>
  <dc:creator>Хозяин</dc:creator>
  <cp:lastModifiedBy>МБУ ДПО УМЦ КОЛОМНА</cp:lastModifiedBy>
  <cp:revision>30</cp:revision>
  <dcterms:created xsi:type="dcterms:W3CDTF">2024-03-24T17:08:55Z</dcterms:created>
  <dcterms:modified xsi:type="dcterms:W3CDTF">2024-03-27T07:54:00Z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2024-03-24T00:00:00Z</vt:filetime>
  </property>
</Properties>
</file>